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Lst>
  <p:notesMasterIdLst>
    <p:notesMasterId r:id="rId22"/>
  </p:notesMasterIdLst>
  <p:sldIdLst>
    <p:sldId id="283" r:id="rId3"/>
    <p:sldId id="1552" r:id="rId4"/>
    <p:sldId id="1553" r:id="rId5"/>
    <p:sldId id="1562" r:id="rId6"/>
    <p:sldId id="1580" r:id="rId7"/>
    <p:sldId id="1554" r:id="rId8"/>
    <p:sldId id="1555" r:id="rId9"/>
    <p:sldId id="1556" r:id="rId10"/>
    <p:sldId id="1557" r:id="rId11"/>
    <p:sldId id="1558" r:id="rId12"/>
    <p:sldId id="1565" r:id="rId13"/>
    <p:sldId id="1559" r:id="rId14"/>
    <p:sldId id="1564" r:id="rId15"/>
    <p:sldId id="1563" r:id="rId16"/>
    <p:sldId id="1566" r:id="rId17"/>
    <p:sldId id="1567" r:id="rId18"/>
    <p:sldId id="1569" r:id="rId19"/>
    <p:sldId id="1581" r:id="rId20"/>
    <p:sldId id="1551" r:id="rId21"/>
  </p:sldIdLst>
  <p:sldSz cx="4610100" cy="3460750"/>
  <p:notesSz cx="4610100" cy="3460750"/>
  <p:custDataLst>
    <p:tags r:id="rId23"/>
  </p:custDataLst>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0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ziyu" initials="zz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3CDC"/>
    <a:srgbClr val="BE1E3C"/>
    <a:srgbClr val="0D2A7C"/>
    <a:srgbClr val="002050"/>
    <a:srgbClr val="E6E6E6"/>
    <a:srgbClr val="002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7" autoAdjust="0"/>
    <p:restoredTop sz="76471" autoAdjust="0"/>
  </p:normalViewPr>
  <p:slideViewPr>
    <p:cSldViewPr showGuides="1">
      <p:cViewPr varScale="1">
        <p:scale>
          <a:sx n="110" d="100"/>
          <a:sy n="110" d="100"/>
        </p:scale>
        <p:origin x="1437" y="45"/>
      </p:cViewPr>
      <p:guideLst>
        <p:guide orient="horz" pos="2880"/>
        <p:guide pos="20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4C16B68C-1FB6-4020-B64D-BC7FF6732D65}" type="datetimeFigureOut">
              <a:rPr lang="zh-CN" altLang="en-US" smtClean="0"/>
              <a:t>2024/7/16</a:t>
            </a:fld>
            <a:endParaRPr lang="zh-CN" altLang="en-US"/>
          </a:p>
        </p:txBody>
      </p:sp>
      <p:sp>
        <p:nvSpPr>
          <p:cNvPr id="4" name="幻灯片图像占位符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E7A27DEF-1D89-4470-9319-5A7062C6C08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everyone. My name is Ziyu Zhou, and I am honored to be here today to present the paper titled '</a:t>
            </a:r>
            <a:r>
              <a:rPr lang="en-US" altLang="zh-CN" dirty="0" err="1"/>
              <a:t>SDformer</a:t>
            </a:r>
            <a:r>
              <a:rPr lang="en-US" altLang="zh-CN" dirty="0"/>
              <a:t>: Transformer with Spectral Filter and Dynamic Attention for Multivariate Time Series Long-term Forecasting.' This paper was completed during my undergraduate studies at the School of Computer Science, Beijing University of Technology, under the guidance of Professor </a:t>
            </a:r>
            <a:r>
              <a:rPr lang="en-US" altLang="zh-CN" dirty="0" err="1"/>
              <a:t>Gengyu</a:t>
            </a:r>
            <a:r>
              <a:rPr lang="en-US" altLang="zh-CN" dirty="0"/>
              <a:t> Lyu.</a:t>
            </a:r>
            <a:endParaRPr kumimoji="1" lang="zh-CN" altLang="en-US" dirty="0"/>
          </a:p>
        </p:txBody>
      </p:sp>
      <p:sp>
        <p:nvSpPr>
          <p:cNvPr id="4" name="幻灯片编号占位符 3"/>
          <p:cNvSpPr>
            <a:spLocks noGrp="1"/>
          </p:cNvSpPr>
          <p:nvPr>
            <p:ph type="sldNum" sz="quarter" idx="10"/>
          </p:nvPr>
        </p:nvSpPr>
        <p:spPr/>
        <p:txBody>
          <a:bodyPr/>
          <a:lstStyle/>
          <a:p>
            <a:fld id="{E4AA6088-1FF0-4E53-845C-EFEDD1C948F8}" type="slidenum">
              <a:rPr lang="de-DE" smtClean="0"/>
              <a:t>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The experimental section of this paper selected seven publicly available real-world datasets to evaluate the effectiveness of the </a:t>
            </a:r>
            <a:r>
              <a:rPr lang="en-US" altLang="zh-CN" dirty="0" err="1">
                <a:sym typeface="+mn-ea"/>
              </a:rPr>
              <a:t>SDFormer</a:t>
            </a:r>
            <a:r>
              <a:rPr lang="en-US" altLang="zh-CN" dirty="0">
                <a:sym typeface="+mn-ea"/>
              </a:rPr>
              <a:t> in long-term forecasting experiments. It compares the </a:t>
            </a:r>
            <a:r>
              <a:rPr lang="en-US" altLang="zh-CN" dirty="0" err="1">
                <a:sym typeface="+mn-ea"/>
              </a:rPr>
              <a:t>SDFormer</a:t>
            </a:r>
            <a:r>
              <a:rPr lang="en-US" altLang="zh-CN" dirty="0">
                <a:sym typeface="+mn-ea"/>
              </a:rPr>
              <a:t> against eleven models recently published in top-tier academic conferences. The evaluation metrics used </a:t>
            </a:r>
            <a:r>
              <a:rPr lang="en-US" altLang="zh-CN" dirty="0" err="1">
                <a:sym typeface="+mn-ea"/>
              </a:rPr>
              <a:t>includeMSE</a:t>
            </a:r>
            <a:r>
              <a:rPr lang="en-US" altLang="zh-CN" dirty="0">
                <a:sym typeface="+mn-ea"/>
              </a:rPr>
              <a:t> and MAE to measure the accuracy of the predictions. Additionally, the Gini coefficient and the rank of matrices are introduced to assess the distribution of attention scores.</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10</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In the long-term forecasting experiments of this paper, the input length for the time series is set at 96, with output lengths of 96, 192, 336, and 720. It is observed that the </a:t>
            </a:r>
            <a:r>
              <a:rPr lang="en-US" altLang="zh-CN" dirty="0" err="1">
                <a:sym typeface="+mn-ea"/>
              </a:rPr>
              <a:t>SDFormer</a:t>
            </a:r>
            <a:r>
              <a:rPr lang="en-US" altLang="zh-CN" dirty="0">
                <a:sym typeface="+mn-ea"/>
              </a:rPr>
              <a:t> SOTA results in five out of seven datasets, underscoring its superior predictive capabilities across multiple forecasting horizons.</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11</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From the visualization of the prediction results, it is evident that the </a:t>
            </a:r>
            <a:r>
              <a:rPr lang="en-US" altLang="zh-CN" dirty="0" err="1">
                <a:sym typeface="+mn-ea"/>
              </a:rPr>
              <a:t>SDFormer</a:t>
            </a:r>
            <a:r>
              <a:rPr lang="en-US" altLang="zh-CN" dirty="0">
                <a:sym typeface="+mn-ea"/>
              </a:rPr>
              <a:t> delivers exceptionally good performance in forecasting time series. The results demonstrate the model's accuracy and effectiveness in capturing the underlying patterns and trends of the data.</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12</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The Spectral Filter Transform is designed to denoise and smooth time series data. As seen in the chart, the red and blue solid lines represent the sequences post-application of this module, while the corresponding dotted lines depict the sequences prior to its application. The Spectral Filter Transform effectively reduces complex fluctuations in the data, enabling the effective extraction of macro trends such as continuity and periodicity. The conceptual design of this module is analogous to the effects of a single-layer Multilayer Perceptron (MLP) in time series modeling, applying similar principles to enhance data interpretability and trend analysis. </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13</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Regarding the dynamic directional attention mechanism, we understand that within an attention framework, a single query corresponds to multiple keys. The effect of the function is to move both the query and the keys towards a closer coordinate axis. This process enhances the similarity of similar q-k pairs while also accentuating the dissimilarity of dissimilar pairs. Experiments show that after the application of this function, the distribution of queries and keys becomes denser than before. As a result, this leads to a more distinctive and pronounced distribution of attention scores, enabling clearer differentiation and more effective focus within the model.</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14</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Furthermore, the paper includes a case study to demonstrate the </a:t>
            </a:r>
            <a:r>
              <a:rPr lang="en-US" altLang="zh-CN" dirty="0" err="1">
                <a:sym typeface="+mn-ea"/>
              </a:rPr>
              <a:t>SDFormer's</a:t>
            </a:r>
            <a:r>
              <a:rPr lang="en-US" altLang="zh-CN" dirty="0">
                <a:sym typeface="+mn-ea"/>
              </a:rPr>
              <a:t> resolution of the attention failure issue. In Case 1, two time variables exhibit a high degree of similarity, yet they receive low attention scores in traditional self-attention mechanisms, as indicated by the very light colors in the attention map. However, in the </a:t>
            </a:r>
            <a:r>
              <a:rPr lang="en-US" altLang="zh-CN" dirty="0" err="1">
                <a:sym typeface="+mn-ea"/>
              </a:rPr>
              <a:t>SDFormer</a:t>
            </a:r>
            <a:r>
              <a:rPr lang="en-US" altLang="zh-CN" dirty="0">
                <a:sym typeface="+mn-ea"/>
              </a:rPr>
              <a:t>, similar variables receive higher attention scores, and the local colors on the attention map are darker. This indicates that the </a:t>
            </a:r>
            <a:r>
              <a:rPr lang="en-US" altLang="zh-CN" dirty="0" err="1">
                <a:sym typeface="+mn-ea"/>
              </a:rPr>
              <a:t>SDFormer</a:t>
            </a:r>
            <a:r>
              <a:rPr lang="en-US" altLang="zh-CN" dirty="0">
                <a:sym typeface="+mn-ea"/>
              </a:rPr>
              <a:t> can effectively model the interrelationships among multivariate time series variables by recognizing their similarities. The paper substantiates the effective resolution of the attention failure problem through both qualitative and quantitative analyses.</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15</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Additionally, this paper conducts ablation experiments on the complete </a:t>
            </a:r>
            <a:r>
              <a:rPr lang="en-US" altLang="zh-CN" dirty="0" err="1">
                <a:sym typeface="+mn-ea"/>
              </a:rPr>
              <a:t>SDFormer</a:t>
            </a:r>
            <a:r>
              <a:rPr lang="en-US" altLang="zh-CN" dirty="0">
                <a:sym typeface="+mn-ea"/>
              </a:rPr>
              <a:t>. The removal of the SFT or substituting the DDA with the vanilla self-attention mechanism both result in deteriorated model performance, demonstrating the effectiveness of the modular design in </a:t>
            </a:r>
            <a:r>
              <a:rPr lang="en-US" altLang="zh-CN" dirty="0" err="1">
                <a:sym typeface="+mn-ea"/>
              </a:rPr>
              <a:t>SDFormer</a:t>
            </a:r>
            <a:r>
              <a:rPr lang="en-US" altLang="zh-CN" dirty="0">
                <a:sym typeface="+mn-ea"/>
              </a:rPr>
              <a:t>. Moreover, the paper also performs a sensitivity analysis of hyperparameters, revealing that the model's performance is not overly sensitive to variations in hyperparameters, which underscores its robustness.</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16</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The radar chart clearly demonstrates that the </a:t>
            </a:r>
            <a:r>
              <a:rPr lang="en-US" altLang="zh-CN" dirty="0" err="1">
                <a:sym typeface="+mn-ea"/>
              </a:rPr>
              <a:t>SDformer</a:t>
            </a:r>
            <a:r>
              <a:rPr lang="en-US" altLang="zh-CN" dirty="0">
                <a:sym typeface="+mn-ea"/>
              </a:rPr>
              <a:t> achieves optimal results across multiple datasets. Simultaneously, it surpasses most state-of-the-art (SOTA) models in terms of the number of parameters and training speed. It can be said that the </a:t>
            </a:r>
            <a:r>
              <a:rPr lang="en-US" altLang="zh-CN" dirty="0" err="1">
                <a:sym typeface="+mn-ea"/>
              </a:rPr>
              <a:t>SDFormer</a:t>
            </a:r>
            <a:r>
              <a:rPr lang="en-US" altLang="zh-CN" dirty="0">
                <a:sym typeface="+mn-ea"/>
              </a:rPr>
              <a:t> balances exceptional performance with relatively low computational complexity.</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17</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t>Besides Transformers, we believe there are many other ways to model time series, such as the two papers from our group: </a:t>
            </a:r>
            <a:r>
              <a:rPr lang="en-US" altLang="zh-CN" dirty="0" err="1"/>
              <a:t>Attraos</a:t>
            </a:r>
            <a:r>
              <a:rPr lang="en-US" altLang="zh-CN" dirty="0"/>
              <a:t> and Time-SSM. Both papers seek to transcend traditional discrete modeling by leveraging concepts from continuous dynamics and chaos theory, aiming to more accurately represent and predict complex time series data. We think that viewing time series through the lens of dynamical systems can lead to more effective modeling. We welcome everyone to continue following the future work of our CityMind Lab.</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18</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67539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19</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Let's begin by addressing the first question: What is a time series? In simple terms, a time series is a sequence of data points collected through continuous observation of a system at a fixed sampling rate. Time series data are prevalent in various aspects of human daily life. For example, in the context of an electrical power system, the power load represents a time series that describes how the electricity consumption of a factory or residential area varies over </a:t>
            </a:r>
            <a:r>
              <a:rPr lang="en-US" altLang="zh-CN" dirty="0" err="1">
                <a:sym typeface="+mn-ea"/>
              </a:rPr>
              <a:t>time.For</a:t>
            </a:r>
            <a:r>
              <a:rPr lang="en-US" altLang="zh-CN" dirty="0">
                <a:sym typeface="+mn-ea"/>
              </a:rPr>
              <a:t> many downstream tasks in time series analysis, long-term forecasting holds significant importance for human production and everyday life. For instance, if we can accurately predict changes in traffic flow, we can make well-informed decisions about our travel plans.</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2</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The initial common approach to time series modeling involves integrating foundational models with frequency domain methods. We understand that the frequency domain is an alternative mapping of the time domain. Therefore, classic models combine frequency domain techniques with basic models, such as GNN and MLP to unearth features that are explicit in the frequency domain but implicit in the time domain.</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3</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The second approach involves transformer-based forecasting models based on innovative attention mechanisms. The vanilla self-attention mechanisms are known for their quadratic complexity. To circumvent this, models akin to Transformers introduce novel attention mechanisms. For example, the </a:t>
            </a:r>
            <a:r>
              <a:rPr lang="en-US" altLang="zh-CN" dirty="0" err="1">
                <a:sym typeface="+mn-ea"/>
              </a:rPr>
              <a:t>AutoFormer</a:t>
            </a:r>
            <a:r>
              <a:rPr lang="en-US" altLang="zh-CN" dirty="0">
                <a:sym typeface="+mn-ea"/>
              </a:rPr>
              <a:t> model introduces an auto-correlation mechanism, reducing the quadratic complexity to logarithmic complexity. This significantly enhances the model's capability to handle long sequences.</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4</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However, previous methods also exhibit certain shortcomings. For instance, with frequency domain approaches, earlier models failed to account for the noise in time series. When employing foundational models for modeling, this oversight can amplify the noise component, making it challenging to discern temporal features and ultimately affecting prediction outcomes. Regarding the innovative attention mechanism approach, earlier models overlooked the issue of attention failure, which is vividly demonstrated by the homogeneity in the rows of the attention map. This issue prevents the attention mechanism from recognizing relationships between variables, thereby adversely impacting the model's predictive accuracy.</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5</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From this diagram, we can observe that the colors of the three attention maps on the left are very light, indicating that the distribution of attention scores is concentrated near zero within a very narrow range, and the distribution is smooth and uniform. Depending on the embedding method, the attention mechanism at this point fails to recognize the correlations between variables, patches, and time steps. This paper identifies this issue as the core research motivation and introduces the </a:t>
            </a:r>
            <a:r>
              <a:rPr lang="en-US" altLang="zh-CN" dirty="0" err="1">
                <a:sym typeface="+mn-ea"/>
              </a:rPr>
              <a:t>SDFormer</a:t>
            </a:r>
            <a:r>
              <a:rPr lang="en-US" altLang="zh-CN" dirty="0">
                <a:sym typeface="+mn-ea"/>
              </a:rPr>
              <a:t>, which effectively addresses this problem.</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6</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The </a:t>
            </a:r>
            <a:r>
              <a:rPr lang="en-US" altLang="zh-CN" dirty="0" err="1">
                <a:sym typeface="+mn-ea"/>
              </a:rPr>
              <a:t>SDFormer</a:t>
            </a:r>
            <a:r>
              <a:rPr lang="en-US" altLang="zh-CN" dirty="0">
                <a:sym typeface="+mn-ea"/>
              </a:rPr>
              <a:t> is specifically designed by referencing the encoder-decoder structure of the Transformer. The input is a fixed-length historical look-back window, and the output is the time series values to be predicted. Initially, the model's input passes through the Spectral Filter Transform for denoising and enhancing the smoothness of the sequence. This is followed by a reversal embedding layer, which embeds each variable of the multivariate time series into separate tokens. These tokens then enter into L stacked layers of DDA (Dynamic Directional Attention) encoders for deeper representation learning. The dynamic directional attention effectively identifies inter-variable associations. Layer normalization addresses the non-stationarity in the series and aids in model convergence, while the feedforward network facilitates learning representations along the time dimension. Finally, the representations obtained from the encoding are projected to the desired prediction length through a single-layer MLP. </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7</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The implementation of the Spectral Filter Transform (SFT) for multivariate time series involves processing each channel independently, without sharing weights across channels. Initially, the input data undergoes a Discrete Fourier Transform (DFT) to convert it into the frequency domain. In this domain, the frequencies corresponding to the top K amplitudes are retained. The data is then transformed back into the time domain. In the time domain, a window function is defined first. The first half and the last half of this window function are then used to pad the beginning and end of the sequence, respectively, in reverse order. Finally, this window function is utilized as a basis for convolution to perform one-dimensional convolution across the series.</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8</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r>
              <a:rPr lang="en-US" altLang="zh-CN" dirty="0">
                <a:sym typeface="+mn-ea"/>
              </a:rPr>
              <a:t>The Dynamic Directional Attention module presented is an enhanced version of the traditional self-attention mechanism. Its core principle involves applying a kernel function simultaneously to the query and key matrices. The pre-</a:t>
            </a:r>
            <a:r>
              <a:rPr lang="en-US" altLang="zh-CN" dirty="0" err="1">
                <a:sym typeface="+mn-ea"/>
              </a:rPr>
              <a:t>softmax</a:t>
            </a:r>
            <a:r>
              <a:rPr lang="en-US" altLang="zh-CN" dirty="0">
                <a:sym typeface="+mn-ea"/>
              </a:rPr>
              <a:t> attention score can be represented as the product of </a:t>
            </a:r>
            <a:r>
              <a:rPr lang="el-GR" altLang="zh-CN" dirty="0"/>
              <a:t>ϕ</a:t>
            </a:r>
            <a:r>
              <a:rPr lang="en-US" altLang="zh-CN" dirty="0"/>
              <a:t>p(Q) and the transpose of </a:t>
            </a:r>
            <a:r>
              <a:rPr lang="el-GR" altLang="zh-CN" dirty="0"/>
              <a:t>ϕ</a:t>
            </a:r>
            <a:r>
              <a:rPr lang="en-US" altLang="zh-CN" dirty="0"/>
              <a:t>p(K) </a:t>
            </a:r>
            <a:r>
              <a:rPr lang="en-US" altLang="zh-CN" dirty="0">
                <a:sym typeface="+mn-ea"/>
              </a:rPr>
              <a:t>where \(\phi\) is the kernel function. This function processes the input signal \(X\) by first taking its tangent and then passing it through a function fp. The </a:t>
            </a:r>
            <a:r>
              <a:rPr lang="en-US" altLang="zh-CN" dirty="0" err="1">
                <a:sym typeface="+mn-ea"/>
              </a:rPr>
              <a:t>fp</a:t>
            </a:r>
            <a:r>
              <a:rPr lang="en-US" altLang="zh-CN" dirty="0">
                <a:sym typeface="+mn-ea"/>
              </a:rPr>
              <a:t> is defined as the input signal divided by its standard deviation raised to the power of p, and then multiplied by two learnable parameters. The attention scores A in the Dynamic Directional Attention mechanism are calculated by taking the previously computed score, scaling it by a temperature coefficient, and then passing it through a </a:t>
            </a:r>
            <a:r>
              <a:rPr lang="en-US" altLang="zh-CN" dirty="0" err="1">
                <a:sym typeface="+mn-ea"/>
              </a:rPr>
              <a:t>softmax</a:t>
            </a:r>
            <a:r>
              <a:rPr lang="en-US" altLang="zh-CN" dirty="0">
                <a:sym typeface="+mn-ea"/>
              </a:rPr>
              <a:t> to obtain a probability distribution. To prevent model overfitting, some values are randomly dropped out using dropout. The final output of the module is obtained by performing a dot product of the attention score matrix with the value matrix.</a:t>
            </a:r>
            <a:endParaRPr lang="zh-CN" dirty="0">
              <a:sym typeface="+mn-ea"/>
            </a:endParaRPr>
          </a:p>
        </p:txBody>
      </p:sp>
      <p:sp>
        <p:nvSpPr>
          <p:cNvPr id="4" name="幻灯片编号占位符 3"/>
          <p:cNvSpPr>
            <a:spLocks noGrp="1"/>
          </p:cNvSpPr>
          <p:nvPr>
            <p:ph type="sldNum" sz="quarter" idx="10"/>
          </p:nvPr>
        </p:nvSpPr>
        <p:spPr/>
        <p:txBody>
          <a:bodyPr/>
          <a:lstStyle/>
          <a:p>
            <a:pPr marL="0" marR="0" lvl="0" indent="0" algn="r" defTabSz="989965" rtl="0" eaLnBrk="1" fontAlgn="base" latinLnBrk="0" hangingPunct="1">
              <a:lnSpc>
                <a:spcPct val="100000"/>
              </a:lnSpc>
              <a:spcBef>
                <a:spcPct val="0"/>
              </a:spcBef>
              <a:spcAft>
                <a:spcPct val="0"/>
              </a:spcAft>
              <a:buClrTx/>
              <a:buSzTx/>
              <a:buFontTx/>
              <a:buNone/>
              <a:defRPr/>
            </a:pPr>
            <a:fld id="{E4AA6088-1FF0-4E53-845C-EFEDD1C948F8}" type="slidenum">
              <a:rPr kumimoji="0" lang="de-DE"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9</a:t>
            </a:fld>
            <a:endParaRPr kumimoji="0" lang="de-DE"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8" y="1072834"/>
            <a:ext cx="3918585" cy="184666"/>
          </a:xfrm>
          <a:prstGeom prst="rect">
            <a:avLst/>
          </a:prstGeom>
        </p:spPr>
        <p:txBody>
          <a:bodyPr wrap="square" lIns="0" tIns="0" rIns="0" bIns="0">
            <a:spAutoFit/>
          </a:bodyPr>
          <a:lstStyle>
            <a:lvl1pPr>
              <a:defRPr sz="1200" b="0" i="0">
                <a:solidFill>
                  <a:schemeClr val="bg1"/>
                </a:solidFill>
                <a:latin typeface="LM Sans 12"/>
                <a:cs typeface="LM Sans 12"/>
              </a:defRPr>
            </a:lvl1pPr>
          </a:lstStyle>
          <a:p>
            <a:endParaRPr/>
          </a:p>
        </p:txBody>
      </p:sp>
      <p:sp>
        <p:nvSpPr>
          <p:cNvPr id="3" name="Holder 3"/>
          <p:cNvSpPr>
            <a:spLocks noGrp="1"/>
          </p:cNvSpPr>
          <p:nvPr>
            <p:ph type="subTitle" idx="4"/>
          </p:nvPr>
        </p:nvSpPr>
        <p:spPr>
          <a:xfrm>
            <a:off x="691516" y="1938023"/>
            <a:ext cx="322707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7/16/2024</a:t>
            </a:fld>
            <a:endParaRPr lang="en-US"/>
          </a:p>
        </p:txBody>
      </p:sp>
      <p:sp>
        <p:nvSpPr>
          <p:cNvPr id="6" name="Holder 6"/>
          <p:cNvSpPr>
            <a:spLocks noGrp="1"/>
          </p:cNvSpPr>
          <p:nvPr>
            <p:ph type="sldNum" sz="quarter" idx="7"/>
          </p:nvPr>
        </p:nvSpPr>
        <p:spPr/>
        <p:txBody>
          <a:bodyPr lIns="0" tIns="0" rIns="0" bIns="0"/>
          <a:lstStyle>
            <a:lvl1pPr>
              <a:defRPr sz="600" b="0" i="0">
                <a:solidFill>
                  <a:schemeClr val="bg1"/>
                </a:solidFill>
                <a:latin typeface="LM Sans 8"/>
                <a:cs typeface="LM Sans 8"/>
              </a:defRPr>
            </a:lvl1pPr>
          </a:lstStyle>
          <a:p>
            <a:pPr marL="38100">
              <a:spcBef>
                <a:spcPts val="190"/>
              </a:spcBef>
            </a:pPr>
            <a:fld id="{81D60167-4931-47E6-BA6A-407CBD079E47}" type="slidenum">
              <a:rPr lang="en-US" altLang="zh-CN" smtClean="0"/>
              <a:t>‹#›</a:t>
            </a:fld>
            <a:r>
              <a:rPr lang="zh-CN" altLang="en-US" spc="-5"/>
              <a:t> </a:t>
            </a:r>
            <a:r>
              <a:rPr lang="en-US" altLang="zh-CN"/>
              <a:t>/ </a:t>
            </a:r>
            <a:r>
              <a:rPr lang="en-US" altLang="zh-CN" spc="-51"/>
              <a:t>5</a:t>
            </a:r>
            <a:endParaRPr lang="en-US" altLang="zh-CN" spc="-5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Outline Slide">
    <p:spTree>
      <p:nvGrpSpPr>
        <p:cNvPr id="1" name=""/>
        <p:cNvGrpSpPr/>
        <p:nvPr/>
      </p:nvGrpSpPr>
      <p:grpSpPr>
        <a:xfrm>
          <a:off x="0" y="0"/>
          <a:ext cx="0" cy="0"/>
          <a:chOff x="0" y="0"/>
          <a:chExt cx="0" cy="0"/>
        </a:xfrm>
      </p:grpSpPr>
      <p:pic>
        <p:nvPicPr>
          <p:cNvPr id="13"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2497" y="514947"/>
            <a:ext cx="2817603" cy="2805771"/>
          </a:xfrm>
          <a:prstGeom prst="rect">
            <a:avLst/>
          </a:prstGeom>
        </p:spPr>
      </p:pic>
      <p:sp>
        <p:nvSpPr>
          <p:cNvPr id="14" name="矩形 13"/>
          <p:cNvSpPr/>
          <p:nvPr userDrawn="1"/>
        </p:nvSpPr>
        <p:spPr>
          <a:xfrm flipV="1">
            <a:off x="1137743" y="412785"/>
            <a:ext cx="3481689" cy="23071"/>
          </a:xfrm>
          <a:prstGeom prst="rect">
            <a:avLst/>
          </a:prstGeom>
          <a:gradFill>
            <a:gsLst>
              <a:gs pos="0">
                <a:schemeClr val="bg1"/>
              </a:gs>
              <a:gs pos="100000">
                <a:srgbClr val="112391">
                  <a:lumMod val="100000"/>
                </a:srgbClr>
              </a:gs>
              <a:gs pos="100000">
                <a:srgbClr val="112391">
                  <a:alpha val="60000"/>
                </a:srgbClr>
              </a:gs>
            </a:gsLst>
            <a:lin ang="0" scaled="0"/>
          </a:gra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16" name="矩形 15"/>
          <p:cNvSpPr/>
          <p:nvPr userDrawn="1"/>
        </p:nvSpPr>
        <p:spPr>
          <a:xfrm flipV="1">
            <a:off x="-1517" y="3434013"/>
            <a:ext cx="4610100" cy="23071"/>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20" name="文本框 19"/>
          <p:cNvSpPr txBox="1"/>
          <p:nvPr userDrawn="1"/>
        </p:nvSpPr>
        <p:spPr>
          <a:xfrm>
            <a:off x="81637" y="125230"/>
            <a:ext cx="623889" cy="356123"/>
          </a:xfrm>
          <a:prstGeom prst="rect">
            <a:avLst/>
          </a:prstGeom>
          <a:noFill/>
        </p:spPr>
        <p:txBody>
          <a:bodyPr wrap="none" rtlCol="0">
            <a:spAutoFit/>
          </a:bodyPr>
          <a:lstStyle/>
          <a:p>
            <a:pPr indent="0"/>
            <a:r>
              <a:rPr kumimoji="1" lang="zh-CN" altLang="en-US" sz="1715" b="1" dirty="0">
                <a:solidFill>
                  <a:srgbClr val="112391"/>
                </a:solidFill>
                <a:latin typeface="微软雅黑" panose="020B0503020204020204" charset="-122"/>
                <a:ea typeface="微软雅黑" panose="020B0503020204020204" charset="-122"/>
                <a:cs typeface="PingFang SC" panose="020B0400000000000000" pitchFamily="34" charset="-122"/>
              </a:rPr>
              <a:t>目录</a:t>
            </a:r>
          </a:p>
        </p:txBody>
      </p:sp>
      <p:sp>
        <p:nvSpPr>
          <p:cNvPr id="8" name="Inhaltsplatzhalter 2"/>
          <p:cNvSpPr>
            <a:spLocks noGrp="1"/>
          </p:cNvSpPr>
          <p:nvPr>
            <p:ph idx="1" hasCustomPrompt="1"/>
          </p:nvPr>
        </p:nvSpPr>
        <p:spPr>
          <a:xfrm>
            <a:off x="81637" y="514136"/>
            <a:ext cx="4446826" cy="2828709"/>
          </a:xfrm>
          <a:prstGeom prst="rect">
            <a:avLst/>
          </a:prstGeom>
        </p:spPr>
        <p:txBody>
          <a:bodyPr/>
          <a:lstStyle>
            <a:lvl1pPr marL="172720" indent="-172720">
              <a:buClrTx/>
              <a:buFont typeface="Arial" panose="020B0604020202020204" pitchFamily="34" charset="0"/>
              <a:buChar char="•"/>
              <a:defRPr sz="1210" b="0">
                <a:solidFill>
                  <a:srgbClr val="112391"/>
                </a:solidFill>
                <a:latin typeface="PingFang SC" panose="020B0400000000000000" pitchFamily="34" charset="-122"/>
                <a:ea typeface="PingFang SC" panose="020B0400000000000000" pitchFamily="34" charset="-122"/>
                <a:cs typeface="PingFang SC" panose="020B0400000000000000" pitchFamily="34" charset="-122"/>
              </a:defRPr>
            </a:lvl1pPr>
            <a:lvl2pPr marL="368300" indent="-172720">
              <a:buClrTx/>
              <a:buFont typeface=".HelveticaNeueDeskInterface-Regular" charset="0"/>
              <a:buChar char="-"/>
              <a:defRPr sz="1010" b="0">
                <a:solidFill>
                  <a:srgbClr val="112391"/>
                </a:solidFill>
                <a:latin typeface="PingFang SC" panose="020B0400000000000000" pitchFamily="34" charset="-122"/>
                <a:ea typeface="PingFang SC" panose="020B0400000000000000" pitchFamily="34" charset="-122"/>
                <a:cs typeface="PingFang SC" panose="020B0400000000000000" pitchFamily="34" charset="-122"/>
              </a:defRPr>
            </a:lvl2pPr>
          </a:lstStyle>
          <a:p>
            <a:pPr lvl="0"/>
            <a:r>
              <a:rPr lang="zh-CN" altLang="en-US" dirty="0"/>
              <a:t>一级标题（字体</a:t>
            </a:r>
            <a:r>
              <a:rPr lang="en-US" altLang="zh-CN" dirty="0"/>
              <a:t>24</a:t>
            </a:r>
            <a:r>
              <a:rPr lang="zh-CN" altLang="en-US" dirty="0"/>
              <a:t>）</a:t>
            </a:r>
          </a:p>
          <a:p>
            <a:pPr lvl="1"/>
            <a:r>
              <a:rPr lang="zh-CN" altLang="en-US" dirty="0"/>
              <a:t>二级标题（字体</a:t>
            </a:r>
            <a:r>
              <a:rPr lang="en-US" altLang="zh-CN" dirty="0"/>
              <a:t>24</a:t>
            </a:r>
            <a:r>
              <a:rPr lang="zh-CN" altLang="en-US" dirty="0"/>
              <a:t>）</a:t>
            </a:r>
          </a:p>
          <a:p>
            <a:pPr lvl="0"/>
            <a:r>
              <a:rPr lang="en-US" altLang="zh-CN" dirty="0"/>
              <a:t>Content</a:t>
            </a:r>
            <a:endParaRPr lang="zh-CN" altLang="en-US" dirty="0"/>
          </a:p>
          <a:p>
            <a:pPr lvl="0"/>
            <a:r>
              <a:rPr lang="en-US" altLang="zh-CN" dirty="0"/>
              <a:t>Content</a:t>
            </a:r>
            <a:endParaRPr lang="zh-CN" altLang="en-US" dirty="0"/>
          </a:p>
          <a:p>
            <a:pPr lvl="0"/>
            <a:endParaRPr lang="zh-CN" altLang="en-US" dirty="0"/>
          </a:p>
          <a:p>
            <a:pPr lvl="0"/>
            <a:endParaRPr lang="zh-CN" altLang="en-US" dirty="0"/>
          </a:p>
          <a:p>
            <a:pPr lvl="1"/>
            <a:endParaRPr lang="zh-CN" altLang="en-US" dirty="0"/>
          </a:p>
          <a:p>
            <a:pPr lvl="1"/>
            <a:endParaRPr lang="zh-CN" altLang="en-US" dirty="0"/>
          </a:p>
          <a:p>
            <a:pPr lvl="0"/>
            <a:endParaRPr lang="de-DE" dirty="0"/>
          </a:p>
          <a:p>
            <a:pPr lvl="0"/>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由页">
    <p:spTree>
      <p:nvGrpSpPr>
        <p:cNvPr id="1" name=""/>
        <p:cNvGrpSpPr/>
        <p:nvPr/>
      </p:nvGrpSpPr>
      <p:grpSpPr>
        <a:xfrm>
          <a:off x="0" y="0"/>
          <a:ext cx="0" cy="0"/>
          <a:chOff x="0" y="0"/>
          <a:chExt cx="0" cy="0"/>
        </a:xfrm>
      </p:grpSpPr>
      <p:sp>
        <p:nvSpPr>
          <p:cNvPr id="25" name="Rectangle 2"/>
          <p:cNvSpPr>
            <a:spLocks noGrp="1" noChangeArrowheads="1"/>
          </p:cNvSpPr>
          <p:nvPr>
            <p:ph type="ctrTitle" hasCustomPrompt="1"/>
          </p:nvPr>
        </p:nvSpPr>
        <p:spPr>
          <a:xfrm>
            <a:off x="81637" y="125230"/>
            <a:ext cx="2019203" cy="310626"/>
          </a:xfrm>
          <a:prstGeom prst="rect">
            <a:avLst/>
          </a:prstGeom>
        </p:spPr>
        <p:txBody>
          <a:bodyPr/>
          <a:lstStyle>
            <a:lvl1pPr marL="0" indent="0" algn="l">
              <a:lnSpc>
                <a:spcPct val="100000"/>
              </a:lnSpc>
              <a:buFont typeface="Arial" panose="020B0604020202020204" pitchFamily="34" charset="0"/>
              <a:buNone/>
              <a:defRPr sz="1715" b="1" baseline="0">
                <a:solidFill>
                  <a:srgbClr val="112391"/>
                </a:solidFill>
                <a:latin typeface="+mn-lt"/>
              </a:defRPr>
            </a:lvl1pPr>
          </a:lstStyle>
          <a:p>
            <a:pPr lvl="0"/>
            <a:r>
              <a:rPr lang="en-US" altLang="zh-CN" dirty="0"/>
              <a:t>Title</a:t>
            </a:r>
            <a:endParaRPr lang="de-DE" altLang="zh-CN" dirty="0"/>
          </a:p>
        </p:txBody>
      </p:sp>
      <p:sp>
        <p:nvSpPr>
          <p:cNvPr id="8" name="矩形 7"/>
          <p:cNvSpPr/>
          <p:nvPr userDrawn="1"/>
        </p:nvSpPr>
        <p:spPr>
          <a:xfrm flipV="1">
            <a:off x="-1517" y="3434013"/>
            <a:ext cx="4610100" cy="23071"/>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12" name="矩形 11"/>
          <p:cNvSpPr/>
          <p:nvPr userDrawn="1"/>
        </p:nvSpPr>
        <p:spPr>
          <a:xfrm flipV="1">
            <a:off x="1137743" y="412785"/>
            <a:ext cx="3481689" cy="23071"/>
          </a:xfrm>
          <a:prstGeom prst="rect">
            <a:avLst/>
          </a:prstGeom>
          <a:gradFill>
            <a:gsLst>
              <a:gs pos="0">
                <a:schemeClr val="bg1"/>
              </a:gs>
              <a:gs pos="100000">
                <a:srgbClr val="112391">
                  <a:lumMod val="100000"/>
                </a:srgbClr>
              </a:gs>
              <a:gs pos="100000">
                <a:srgbClr val="112391">
                  <a:alpha val="60000"/>
                </a:srgbClr>
              </a:gs>
            </a:gsLst>
            <a:lin ang="0" scaled="0"/>
          </a:gra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27" name="Inhaltsplatzhalter 2"/>
          <p:cNvSpPr>
            <a:spLocks noGrp="1"/>
          </p:cNvSpPr>
          <p:nvPr>
            <p:ph idx="1" hasCustomPrompt="1"/>
          </p:nvPr>
        </p:nvSpPr>
        <p:spPr>
          <a:xfrm>
            <a:off x="81637" y="514136"/>
            <a:ext cx="4446826" cy="2828709"/>
          </a:xfrm>
          <a:prstGeom prst="rect">
            <a:avLst/>
          </a:prstGeom>
        </p:spPr>
        <p:txBody>
          <a:bodyPr/>
          <a:lstStyle>
            <a:lvl1pPr marL="172720" indent="-172720">
              <a:buClrTx/>
              <a:buFont typeface="Arial" panose="020B0604020202020204" pitchFamily="34" charset="0"/>
              <a:buChar char="•"/>
              <a:defRPr sz="1010">
                <a:solidFill>
                  <a:srgbClr val="112391"/>
                </a:solidFill>
                <a:latin typeface="+mn-lt"/>
              </a:defRPr>
            </a:lvl1pPr>
            <a:lvl2pPr marL="195580" indent="0">
              <a:buClrTx/>
              <a:buFont typeface="Arial" panose="020B0604020202020204" pitchFamily="34" charset="0"/>
              <a:buNone/>
              <a:defRPr sz="1110">
                <a:solidFill>
                  <a:srgbClr val="112391"/>
                </a:solidFill>
                <a:latin typeface="+mn-lt"/>
              </a:defRPr>
            </a:lvl2pPr>
          </a:lstStyle>
          <a:p>
            <a:pPr lvl="0"/>
            <a:r>
              <a:rPr lang="en-US" altLang="zh-CN" dirty="0"/>
              <a:t>Content</a:t>
            </a:r>
            <a:endParaRPr lang="zh-CN" altLang="en-US" dirty="0"/>
          </a:p>
          <a:p>
            <a:pPr lvl="0"/>
            <a:endParaRPr lang="zh-CN" altLang="en-US" dirty="0"/>
          </a:p>
          <a:p>
            <a:pPr lvl="0"/>
            <a:endParaRPr lang="zh-CN" altLang="en-US" dirty="0"/>
          </a:p>
          <a:p>
            <a:pPr lvl="1"/>
            <a:endParaRPr lang="zh-CN" altLang="en-US" dirty="0"/>
          </a:p>
          <a:p>
            <a:pPr lvl="1"/>
            <a:endParaRPr lang="zh-CN" altLang="en-US" dirty="0"/>
          </a:p>
          <a:p>
            <a:pPr lvl="0"/>
            <a:endParaRPr lang="de-DE" dirty="0"/>
          </a:p>
          <a:p>
            <a:pPr lvl="0"/>
            <a:endParaRPr lang="de-DE" dirty="0"/>
          </a:p>
        </p:txBody>
      </p:sp>
      <p:sp>
        <p:nvSpPr>
          <p:cNvPr id="2" name="Date Placeholder 1"/>
          <p:cNvSpPr>
            <a:spLocks noGrp="1"/>
          </p:cNvSpPr>
          <p:nvPr>
            <p:ph type="dt" sz="half" idx="10"/>
          </p:nvPr>
        </p:nvSpPr>
        <p:spPr>
          <a:xfrm>
            <a:off x="36048" y="3272147"/>
            <a:ext cx="1037273" cy="184253"/>
          </a:xfrm>
        </p:spPr>
        <p:txBody>
          <a:bodyPr/>
          <a:lstStyle/>
          <a:p>
            <a:fld id="{81230086-BD55-442A-96AB-E0E3D8F3BA86}" type="datetime1">
              <a:rPr lang="zh-CN" altLang="en-US" smtClean="0"/>
              <a:t>2024/7/16</a:t>
            </a:fld>
            <a:endParaRPr lang="zh-CN" altLang="en-US"/>
          </a:p>
        </p:txBody>
      </p:sp>
      <p:sp>
        <p:nvSpPr>
          <p:cNvPr id="3" name="Footer Placeholder 2"/>
          <p:cNvSpPr>
            <a:spLocks noGrp="1"/>
          </p:cNvSpPr>
          <p:nvPr>
            <p:ph type="ftr" sz="quarter" idx="11"/>
          </p:nvPr>
        </p:nvSpPr>
        <p:spPr>
          <a:xfrm>
            <a:off x="1527096" y="3272147"/>
            <a:ext cx="1555909" cy="184253"/>
          </a:xfrm>
        </p:spPr>
        <p:txBody>
          <a:bodyPr/>
          <a:lstStyle/>
          <a:p>
            <a:endParaRPr lang="zh-CN" altLang="en-US"/>
          </a:p>
        </p:txBody>
      </p:sp>
      <p:sp>
        <p:nvSpPr>
          <p:cNvPr id="4" name="Slide Number Placeholder 3"/>
          <p:cNvSpPr>
            <a:spLocks noGrp="1"/>
          </p:cNvSpPr>
          <p:nvPr>
            <p:ph type="sldNum" sz="quarter" idx="12"/>
          </p:nvPr>
        </p:nvSpPr>
        <p:spPr/>
        <p:txBody>
          <a:bodyPr/>
          <a:lstStyle/>
          <a:p>
            <a:fld id="{AC37388B-1715-4CAC-BC07-615C9A23F24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4" y="3248976"/>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99D4E5"/>
            </a:solidFill>
          </a:ln>
        </p:spPr>
        <p:txBody>
          <a:bodyPr wrap="square" lIns="0" tIns="0" rIns="0" bIns="0" rtlCol="0"/>
          <a:lstStyle/>
          <a:p>
            <a:endParaRPr/>
          </a:p>
        </p:txBody>
      </p:sp>
      <p:sp>
        <p:nvSpPr>
          <p:cNvPr id="17" name="bg object 17"/>
          <p:cNvSpPr/>
          <p:nvPr/>
        </p:nvSpPr>
        <p:spPr>
          <a:xfrm>
            <a:off x="2989465" y="3245014"/>
            <a:ext cx="25401" cy="38100"/>
          </a:xfrm>
          <a:custGeom>
            <a:avLst/>
            <a:gdLst/>
            <a:ahLst/>
            <a:cxnLst/>
            <a:rect l="l" t="t" r="r" b="b"/>
            <a:pathLst>
              <a:path w="25400" h="38100">
                <a:moveTo>
                  <a:pt x="25400" y="0"/>
                </a:moveTo>
                <a:lnTo>
                  <a:pt x="0" y="19050"/>
                </a:lnTo>
                <a:lnTo>
                  <a:pt x="25400" y="38100"/>
                </a:lnTo>
                <a:lnTo>
                  <a:pt x="25400" y="0"/>
                </a:lnTo>
                <a:close/>
              </a:path>
            </a:pathLst>
          </a:custGeom>
          <a:solidFill>
            <a:srgbClr val="CCE9F2"/>
          </a:solidFill>
        </p:spPr>
        <p:txBody>
          <a:bodyPr wrap="square" lIns="0" tIns="0" rIns="0" bIns="0" rtlCol="0"/>
          <a:lstStyle/>
          <a:p>
            <a:endParaRPr/>
          </a:p>
        </p:txBody>
      </p:sp>
      <p:sp>
        <p:nvSpPr>
          <p:cNvPr id="18" name="bg object 18"/>
          <p:cNvSpPr/>
          <p:nvPr/>
        </p:nvSpPr>
        <p:spPr>
          <a:xfrm>
            <a:off x="3167269" y="3245014"/>
            <a:ext cx="25401" cy="38100"/>
          </a:xfrm>
          <a:custGeom>
            <a:avLst/>
            <a:gdLst/>
            <a:ahLst/>
            <a:cxnLst/>
            <a:rect l="l" t="t" r="r" b="b"/>
            <a:pathLst>
              <a:path w="25400" h="38100">
                <a:moveTo>
                  <a:pt x="0" y="0"/>
                </a:moveTo>
                <a:lnTo>
                  <a:pt x="0" y="38100"/>
                </a:lnTo>
                <a:lnTo>
                  <a:pt x="25399" y="19050"/>
                </a:lnTo>
                <a:lnTo>
                  <a:pt x="0" y="0"/>
                </a:lnTo>
                <a:close/>
              </a:path>
            </a:pathLst>
          </a:custGeom>
          <a:solidFill>
            <a:srgbClr val="CCE9F2"/>
          </a:solidFill>
        </p:spPr>
        <p:txBody>
          <a:bodyPr wrap="square" lIns="0" tIns="0" rIns="0" bIns="0" rtlCol="0"/>
          <a:lstStyle/>
          <a:p>
            <a:endParaRPr/>
          </a:p>
        </p:txBody>
      </p:sp>
      <p:sp>
        <p:nvSpPr>
          <p:cNvPr id="19" name="bg object 19"/>
          <p:cNvSpPr/>
          <p:nvPr/>
        </p:nvSpPr>
        <p:spPr>
          <a:xfrm>
            <a:off x="3323614" y="3238664"/>
            <a:ext cx="64136"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3" y="0"/>
                </a:lnTo>
                <a:lnTo>
                  <a:pt x="63833" y="30480"/>
                </a:lnTo>
                <a:lnTo>
                  <a:pt x="53672" y="30480"/>
                </a:lnTo>
              </a:path>
            </a:pathLst>
          </a:custGeom>
          <a:ln w="5060">
            <a:solidFill>
              <a:srgbClr val="99D4E5"/>
            </a:solidFill>
          </a:ln>
        </p:spPr>
        <p:txBody>
          <a:bodyPr wrap="square" lIns="0" tIns="0" rIns="0" bIns="0" rtlCol="0"/>
          <a:lstStyle/>
          <a:p>
            <a:endParaRPr/>
          </a:p>
        </p:txBody>
      </p:sp>
      <p:sp>
        <p:nvSpPr>
          <p:cNvPr id="20" name="bg object 20"/>
          <p:cNvSpPr/>
          <p:nvPr/>
        </p:nvSpPr>
        <p:spPr>
          <a:xfrm>
            <a:off x="3260446" y="3245014"/>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E9F2"/>
          </a:solidFill>
        </p:spPr>
        <p:txBody>
          <a:bodyPr wrap="square" lIns="0" tIns="0" rIns="0" bIns="0" rtlCol="0"/>
          <a:lstStyle/>
          <a:p>
            <a:endParaRPr/>
          </a:p>
        </p:txBody>
      </p:sp>
      <p:sp>
        <p:nvSpPr>
          <p:cNvPr id="21" name="bg object 21"/>
          <p:cNvSpPr/>
          <p:nvPr/>
        </p:nvSpPr>
        <p:spPr>
          <a:xfrm>
            <a:off x="3620326" y="3251364"/>
            <a:ext cx="38100" cy="0"/>
          </a:xfrm>
          <a:custGeom>
            <a:avLst/>
            <a:gdLst/>
            <a:ahLst/>
            <a:cxnLst/>
            <a:rect l="l" t="t" r="r" b="b"/>
            <a:pathLst>
              <a:path w="38100">
                <a:moveTo>
                  <a:pt x="0" y="0"/>
                </a:moveTo>
                <a:lnTo>
                  <a:pt x="38101" y="0"/>
                </a:lnTo>
              </a:path>
            </a:pathLst>
          </a:custGeom>
          <a:ln w="7591">
            <a:solidFill>
              <a:srgbClr val="99D4E5"/>
            </a:solidFill>
          </a:ln>
        </p:spPr>
        <p:txBody>
          <a:bodyPr wrap="square" lIns="0" tIns="0" rIns="0" bIns="0" rtlCol="0"/>
          <a:lstStyle/>
          <a:p>
            <a:endParaRPr/>
          </a:p>
        </p:txBody>
      </p:sp>
      <p:sp>
        <p:nvSpPr>
          <p:cNvPr id="22" name="bg object 22"/>
          <p:cNvSpPr/>
          <p:nvPr/>
        </p:nvSpPr>
        <p:spPr>
          <a:xfrm>
            <a:off x="3531426" y="3245014"/>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E9F2"/>
          </a:solidFill>
        </p:spPr>
        <p:txBody>
          <a:bodyPr wrap="square" lIns="0" tIns="0" rIns="0" bIns="0" rtlCol="0"/>
          <a:lstStyle/>
          <a:p>
            <a:endParaRPr/>
          </a:p>
        </p:txBody>
      </p:sp>
      <p:sp>
        <p:nvSpPr>
          <p:cNvPr id="23" name="bg object 23"/>
          <p:cNvSpPr/>
          <p:nvPr/>
        </p:nvSpPr>
        <p:spPr>
          <a:xfrm>
            <a:off x="3607627" y="3238664"/>
            <a:ext cx="50800" cy="50800"/>
          </a:xfrm>
          <a:custGeom>
            <a:avLst/>
            <a:gdLst/>
            <a:ahLst/>
            <a:cxnLst/>
            <a:rect l="l" t="t" r="r" b="b"/>
            <a:pathLst>
              <a:path w="50800" h="50800">
                <a:moveTo>
                  <a:pt x="0" y="0"/>
                </a:moveTo>
                <a:lnTo>
                  <a:pt x="38100" y="0"/>
                </a:lnTo>
              </a:path>
              <a:path w="50800" h="50800">
                <a:moveTo>
                  <a:pt x="12700" y="25400"/>
                </a:moveTo>
                <a:lnTo>
                  <a:pt x="50801" y="25400"/>
                </a:lnTo>
              </a:path>
              <a:path w="50800" h="50800">
                <a:moveTo>
                  <a:pt x="0" y="38100"/>
                </a:moveTo>
                <a:lnTo>
                  <a:pt x="38100" y="38100"/>
                </a:lnTo>
              </a:path>
              <a:path w="50800" h="50800">
                <a:moveTo>
                  <a:pt x="12700" y="50800"/>
                </a:moveTo>
                <a:lnTo>
                  <a:pt x="50801" y="50800"/>
                </a:lnTo>
              </a:path>
            </a:pathLst>
          </a:custGeom>
          <a:ln w="7591">
            <a:solidFill>
              <a:srgbClr val="CCE9F2"/>
            </a:solidFill>
          </a:ln>
        </p:spPr>
        <p:txBody>
          <a:bodyPr wrap="square" lIns="0" tIns="0" rIns="0" bIns="0" rtlCol="0"/>
          <a:lstStyle/>
          <a:p>
            <a:endParaRPr/>
          </a:p>
        </p:txBody>
      </p:sp>
      <p:sp>
        <p:nvSpPr>
          <p:cNvPr id="24" name="bg object 24"/>
          <p:cNvSpPr/>
          <p:nvPr/>
        </p:nvSpPr>
        <p:spPr>
          <a:xfrm>
            <a:off x="3878594" y="3238664"/>
            <a:ext cx="50800" cy="25400"/>
          </a:xfrm>
          <a:custGeom>
            <a:avLst/>
            <a:gdLst/>
            <a:ahLst/>
            <a:cxnLst/>
            <a:rect l="l" t="t" r="r" b="b"/>
            <a:pathLst>
              <a:path w="50800" h="25400">
                <a:moveTo>
                  <a:pt x="0" y="0"/>
                </a:moveTo>
                <a:lnTo>
                  <a:pt x="38100" y="0"/>
                </a:lnTo>
              </a:path>
              <a:path w="50800" h="25400">
                <a:moveTo>
                  <a:pt x="12700" y="12700"/>
                </a:moveTo>
                <a:lnTo>
                  <a:pt x="50801" y="12700"/>
                </a:lnTo>
              </a:path>
              <a:path w="50800" h="25400">
                <a:moveTo>
                  <a:pt x="12700" y="25400"/>
                </a:moveTo>
                <a:lnTo>
                  <a:pt x="50801" y="25400"/>
                </a:lnTo>
              </a:path>
            </a:pathLst>
          </a:custGeom>
          <a:ln w="7591">
            <a:solidFill>
              <a:srgbClr val="99D4E5"/>
            </a:solidFill>
          </a:ln>
        </p:spPr>
        <p:txBody>
          <a:bodyPr wrap="square" lIns="0" tIns="0" rIns="0" bIns="0" rtlCol="0"/>
          <a:lstStyle/>
          <a:p>
            <a:endParaRPr/>
          </a:p>
        </p:txBody>
      </p:sp>
      <p:sp>
        <p:nvSpPr>
          <p:cNvPr id="25" name="bg object 25"/>
          <p:cNvSpPr/>
          <p:nvPr/>
        </p:nvSpPr>
        <p:spPr>
          <a:xfrm>
            <a:off x="3802394" y="3245014"/>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E9F2"/>
          </a:solidFill>
        </p:spPr>
        <p:txBody>
          <a:bodyPr wrap="square" lIns="0" tIns="0" rIns="0" bIns="0" rtlCol="0"/>
          <a:lstStyle/>
          <a:p>
            <a:endParaRPr/>
          </a:p>
        </p:txBody>
      </p:sp>
      <p:sp>
        <p:nvSpPr>
          <p:cNvPr id="26" name="bg object 26"/>
          <p:cNvSpPr/>
          <p:nvPr/>
        </p:nvSpPr>
        <p:spPr>
          <a:xfrm>
            <a:off x="3878594" y="3276765"/>
            <a:ext cx="50800" cy="12700"/>
          </a:xfrm>
          <a:custGeom>
            <a:avLst/>
            <a:gdLst/>
            <a:ahLst/>
            <a:cxnLst/>
            <a:rect l="l" t="t" r="r" b="b"/>
            <a:pathLst>
              <a:path w="50800" h="12700">
                <a:moveTo>
                  <a:pt x="0" y="0"/>
                </a:moveTo>
                <a:lnTo>
                  <a:pt x="38100" y="0"/>
                </a:lnTo>
              </a:path>
              <a:path w="50800" h="12700">
                <a:moveTo>
                  <a:pt x="12700" y="12700"/>
                </a:moveTo>
                <a:lnTo>
                  <a:pt x="50801" y="12700"/>
                </a:lnTo>
              </a:path>
            </a:pathLst>
          </a:custGeom>
          <a:ln w="7591">
            <a:solidFill>
              <a:srgbClr val="CCE9F2"/>
            </a:solidFill>
          </a:ln>
        </p:spPr>
        <p:txBody>
          <a:bodyPr wrap="square" lIns="0" tIns="0" rIns="0" bIns="0" rtlCol="0"/>
          <a:lstStyle/>
          <a:p>
            <a:endParaRPr/>
          </a:p>
        </p:txBody>
      </p:sp>
      <p:sp>
        <p:nvSpPr>
          <p:cNvPr id="27" name="bg object 27"/>
          <p:cNvSpPr/>
          <p:nvPr/>
        </p:nvSpPr>
        <p:spPr>
          <a:xfrm>
            <a:off x="4149574" y="3238664"/>
            <a:ext cx="50800" cy="50800"/>
          </a:xfrm>
          <a:custGeom>
            <a:avLst/>
            <a:gdLst/>
            <a:ahLst/>
            <a:cxnLst/>
            <a:rect l="l" t="t" r="r" b="b"/>
            <a:pathLst>
              <a:path w="50800" h="50800">
                <a:moveTo>
                  <a:pt x="0" y="0"/>
                </a:moveTo>
                <a:lnTo>
                  <a:pt x="38100" y="0"/>
                </a:lnTo>
              </a:path>
              <a:path w="50800" h="50800">
                <a:moveTo>
                  <a:pt x="12700" y="12700"/>
                </a:moveTo>
                <a:lnTo>
                  <a:pt x="50801" y="12700"/>
                </a:lnTo>
              </a:path>
              <a:path w="50800" h="50800">
                <a:moveTo>
                  <a:pt x="12700" y="25400"/>
                </a:moveTo>
                <a:lnTo>
                  <a:pt x="50801" y="25400"/>
                </a:lnTo>
              </a:path>
              <a:path w="50800" h="50800">
                <a:moveTo>
                  <a:pt x="0" y="38100"/>
                </a:moveTo>
                <a:lnTo>
                  <a:pt x="38100" y="38100"/>
                </a:lnTo>
              </a:path>
              <a:path w="50800" h="50800">
                <a:moveTo>
                  <a:pt x="12700" y="50800"/>
                </a:moveTo>
                <a:lnTo>
                  <a:pt x="50801" y="50800"/>
                </a:lnTo>
              </a:path>
            </a:pathLst>
          </a:custGeom>
          <a:ln w="7591">
            <a:solidFill>
              <a:srgbClr val="99D4E5"/>
            </a:solidFill>
          </a:ln>
        </p:spPr>
        <p:txBody>
          <a:bodyPr wrap="square" lIns="0" tIns="0" rIns="0" bIns="0" rtlCol="0"/>
          <a:lstStyle/>
          <a:p>
            <a:endParaRPr/>
          </a:p>
        </p:txBody>
      </p:sp>
      <p:sp>
        <p:nvSpPr>
          <p:cNvPr id="28" name="bg object 28"/>
          <p:cNvSpPr/>
          <p:nvPr/>
        </p:nvSpPr>
        <p:spPr>
          <a:xfrm>
            <a:off x="4451034" y="3269144"/>
            <a:ext cx="20320" cy="20320"/>
          </a:xfrm>
          <a:custGeom>
            <a:avLst/>
            <a:gdLst/>
            <a:ahLst/>
            <a:cxnLst/>
            <a:rect l="l" t="t" r="r" b="b"/>
            <a:pathLst>
              <a:path w="20320" h="20320">
                <a:moveTo>
                  <a:pt x="0" y="0"/>
                </a:moveTo>
                <a:lnTo>
                  <a:pt x="20321" y="20320"/>
                </a:lnTo>
              </a:path>
            </a:pathLst>
          </a:custGeom>
          <a:ln w="7591">
            <a:solidFill>
              <a:srgbClr val="99D4E5"/>
            </a:solidFill>
          </a:ln>
        </p:spPr>
        <p:txBody>
          <a:bodyPr wrap="square" lIns="0" tIns="0" rIns="0" bIns="0" rtlCol="0"/>
          <a:lstStyle/>
          <a:p>
            <a:endParaRPr/>
          </a:p>
        </p:txBody>
      </p:sp>
      <p:sp>
        <p:nvSpPr>
          <p:cNvPr id="29" name="bg object 29"/>
          <p:cNvSpPr/>
          <p:nvPr/>
        </p:nvSpPr>
        <p:spPr>
          <a:xfrm>
            <a:off x="4423969" y="3242650"/>
            <a:ext cx="30481" cy="30480"/>
          </a:xfrm>
          <a:custGeom>
            <a:avLst/>
            <a:gdLst/>
            <a:ahLst/>
            <a:cxnLst/>
            <a:rect l="l" t="t" r="r" b="b"/>
            <a:pathLst>
              <a:path w="30479" h="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ln w="5060">
            <a:solidFill>
              <a:srgbClr val="99D4E5"/>
            </a:solidFill>
          </a:ln>
        </p:spPr>
        <p:txBody>
          <a:bodyPr wrap="square" lIns="0" tIns="0" rIns="0" bIns="0" rtlCol="0"/>
          <a:lstStyle/>
          <a:p>
            <a:endParaRPr/>
          </a:p>
        </p:txBody>
      </p:sp>
      <p:sp>
        <p:nvSpPr>
          <p:cNvPr id="30" name="bg object 30"/>
          <p:cNvSpPr/>
          <p:nvPr/>
        </p:nvSpPr>
        <p:spPr>
          <a:xfrm>
            <a:off x="4329113" y="3238664"/>
            <a:ext cx="233680"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99D4E5"/>
            </a:solidFill>
          </a:ln>
        </p:spPr>
        <p:txBody>
          <a:bodyPr wrap="square" lIns="0" tIns="0" rIns="0" bIns="0" rtlCol="0"/>
          <a:lstStyle/>
          <a:p>
            <a:endParaRPr/>
          </a:p>
        </p:txBody>
      </p:sp>
      <p:pic>
        <p:nvPicPr>
          <p:cNvPr id="31" name="bg object 31"/>
          <p:cNvPicPr/>
          <p:nvPr/>
        </p:nvPicPr>
        <p:blipFill>
          <a:blip r:embed="rId2" cstate="print"/>
          <a:stretch>
            <a:fillRect/>
          </a:stretch>
        </p:blipFill>
        <p:spPr>
          <a:xfrm>
            <a:off x="1" y="54"/>
            <a:ext cx="4607940" cy="202437"/>
          </a:xfrm>
          <a:prstGeom prst="rect">
            <a:avLst/>
          </a:prstGeom>
        </p:spPr>
      </p:pic>
      <p:pic>
        <p:nvPicPr>
          <p:cNvPr id="32" name="bg object 32"/>
          <p:cNvPicPr/>
          <p:nvPr/>
        </p:nvPicPr>
        <p:blipFill>
          <a:blip r:embed="rId3" cstate="print"/>
          <a:stretch>
            <a:fillRect/>
          </a:stretch>
        </p:blipFill>
        <p:spPr>
          <a:xfrm>
            <a:off x="-36" y="165383"/>
            <a:ext cx="4608055" cy="69155"/>
          </a:xfrm>
          <a:prstGeom prst="rect">
            <a:avLst/>
          </a:prstGeom>
        </p:spPr>
      </p:pic>
      <p:sp>
        <p:nvSpPr>
          <p:cNvPr id="33" name="bg object 33"/>
          <p:cNvSpPr/>
          <p:nvPr/>
        </p:nvSpPr>
        <p:spPr>
          <a:xfrm>
            <a:off x="2" y="229823"/>
            <a:ext cx="4608195" cy="196215"/>
          </a:xfrm>
          <a:custGeom>
            <a:avLst/>
            <a:gdLst/>
            <a:ahLst/>
            <a:cxnLst/>
            <a:rect l="l" t="t" r="r" b="b"/>
            <a:pathLst>
              <a:path w="4608195" h="196215">
                <a:moveTo>
                  <a:pt x="4608004" y="0"/>
                </a:moveTo>
                <a:lnTo>
                  <a:pt x="0" y="0"/>
                </a:lnTo>
                <a:lnTo>
                  <a:pt x="0" y="195694"/>
                </a:lnTo>
                <a:lnTo>
                  <a:pt x="4608004" y="195694"/>
                </a:lnTo>
                <a:lnTo>
                  <a:pt x="4608004" y="0"/>
                </a:lnTo>
                <a:close/>
              </a:path>
            </a:pathLst>
          </a:custGeom>
          <a:solidFill>
            <a:srgbClr val="0093BF"/>
          </a:solidFill>
        </p:spPr>
        <p:txBody>
          <a:bodyPr wrap="square" lIns="0" tIns="0" rIns="0" bIns="0" rtlCol="0"/>
          <a:lstStyle/>
          <a:p>
            <a:endParaRPr/>
          </a:p>
        </p:txBody>
      </p:sp>
      <p:sp>
        <p:nvSpPr>
          <p:cNvPr id="2" name="Holder 2"/>
          <p:cNvSpPr>
            <a:spLocks noGrp="1"/>
          </p:cNvSpPr>
          <p:nvPr>
            <p:ph type="title"/>
          </p:nvPr>
        </p:nvSpPr>
        <p:spPr>
          <a:xfrm>
            <a:off x="95300" y="206146"/>
            <a:ext cx="2140585" cy="184666"/>
          </a:xfrm>
        </p:spPr>
        <p:txBody>
          <a:bodyPr lIns="0" tIns="0" rIns="0" bIns="0"/>
          <a:lstStyle>
            <a:lvl1pPr>
              <a:defRPr sz="1200" b="0" i="0">
                <a:solidFill>
                  <a:schemeClr val="bg1"/>
                </a:solidFill>
                <a:latin typeface="LM Sans 12"/>
                <a:cs typeface="LM Sans 12"/>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7/16/2024</a:t>
            </a:fld>
            <a:endParaRPr lang="en-US"/>
          </a:p>
        </p:txBody>
      </p:sp>
      <p:sp>
        <p:nvSpPr>
          <p:cNvPr id="6" name="Holder 6"/>
          <p:cNvSpPr>
            <a:spLocks noGrp="1"/>
          </p:cNvSpPr>
          <p:nvPr>
            <p:ph type="sldNum" sz="quarter" idx="7"/>
          </p:nvPr>
        </p:nvSpPr>
        <p:spPr/>
        <p:txBody>
          <a:bodyPr lIns="0" tIns="0" rIns="0" bIns="0"/>
          <a:lstStyle>
            <a:lvl1pPr>
              <a:defRPr sz="600" b="0" i="0">
                <a:solidFill>
                  <a:schemeClr val="bg1"/>
                </a:solidFill>
                <a:latin typeface="LM Sans 8"/>
                <a:cs typeface="LM Sans 8"/>
              </a:defRPr>
            </a:lvl1pPr>
          </a:lstStyle>
          <a:p>
            <a:pPr marL="38100">
              <a:spcBef>
                <a:spcPts val="190"/>
              </a:spcBef>
            </a:pPr>
            <a:fld id="{81D60167-4931-47E6-BA6A-407CBD079E47}" type="slidenum">
              <a:rPr lang="en-US" altLang="zh-CN" smtClean="0"/>
              <a:t>‹#›</a:t>
            </a:fld>
            <a:r>
              <a:rPr lang="zh-CN" altLang="en-US" spc="-5"/>
              <a:t> </a:t>
            </a:r>
            <a:r>
              <a:rPr lang="en-US" altLang="zh-CN"/>
              <a:t>/ </a:t>
            </a:r>
            <a:r>
              <a:rPr lang="en-US" altLang="zh-CN" spc="-51"/>
              <a:t>5</a:t>
            </a:r>
            <a:endParaRPr lang="en-US" altLang="zh-CN" spc="-5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5300" y="206146"/>
            <a:ext cx="2140585" cy="184666"/>
          </a:xfrm>
        </p:spPr>
        <p:txBody>
          <a:bodyPr lIns="0" tIns="0" rIns="0" bIns="0"/>
          <a:lstStyle>
            <a:lvl1pPr>
              <a:defRPr sz="1200" b="0" i="0">
                <a:solidFill>
                  <a:schemeClr val="bg1"/>
                </a:solidFill>
                <a:latin typeface="LM Sans 12"/>
                <a:cs typeface="LM Sans 12"/>
              </a:defRPr>
            </a:lvl1pPr>
          </a:lstStyle>
          <a:p>
            <a:endParaRPr/>
          </a:p>
        </p:txBody>
      </p:sp>
      <p:sp>
        <p:nvSpPr>
          <p:cNvPr id="3" name="Holder 3"/>
          <p:cNvSpPr>
            <a:spLocks noGrp="1"/>
          </p:cNvSpPr>
          <p:nvPr>
            <p:ph sz="half" idx="2"/>
          </p:nvPr>
        </p:nvSpPr>
        <p:spPr>
          <a:xfrm>
            <a:off x="230506" y="795975"/>
            <a:ext cx="2005393"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5"/>
            <a:ext cx="2005393"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7/16/2024</a:t>
            </a:fld>
            <a:endParaRPr lang="en-US"/>
          </a:p>
        </p:txBody>
      </p:sp>
      <p:sp>
        <p:nvSpPr>
          <p:cNvPr id="7" name="Holder 7"/>
          <p:cNvSpPr>
            <a:spLocks noGrp="1"/>
          </p:cNvSpPr>
          <p:nvPr>
            <p:ph type="sldNum" sz="quarter" idx="7"/>
          </p:nvPr>
        </p:nvSpPr>
        <p:spPr/>
        <p:txBody>
          <a:bodyPr lIns="0" tIns="0" rIns="0" bIns="0"/>
          <a:lstStyle>
            <a:lvl1pPr>
              <a:defRPr sz="600" b="0" i="0">
                <a:solidFill>
                  <a:schemeClr val="bg1"/>
                </a:solidFill>
                <a:latin typeface="LM Sans 8"/>
                <a:cs typeface="LM Sans 8"/>
              </a:defRPr>
            </a:lvl1pPr>
          </a:lstStyle>
          <a:p>
            <a:pPr marL="38100">
              <a:spcBef>
                <a:spcPts val="190"/>
              </a:spcBef>
            </a:pPr>
            <a:fld id="{81D60167-4931-47E6-BA6A-407CBD079E47}" type="slidenum">
              <a:rPr lang="en-US" altLang="zh-CN" smtClean="0"/>
              <a:t>‹#›</a:t>
            </a:fld>
            <a:r>
              <a:rPr lang="zh-CN" altLang="en-US" spc="-5"/>
              <a:t> </a:t>
            </a:r>
            <a:r>
              <a:rPr lang="en-US" altLang="zh-CN"/>
              <a:t>/ </a:t>
            </a:r>
            <a:r>
              <a:rPr lang="en-US" altLang="zh-CN" spc="-51"/>
              <a:t>5</a:t>
            </a:r>
            <a:endParaRPr lang="en-US" altLang="zh-CN" spc="-5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5300" y="206146"/>
            <a:ext cx="2140585" cy="184666"/>
          </a:xfrm>
        </p:spPr>
        <p:txBody>
          <a:bodyPr lIns="0" tIns="0" rIns="0" bIns="0"/>
          <a:lstStyle>
            <a:lvl1pPr>
              <a:defRPr sz="1200" b="0" i="0">
                <a:solidFill>
                  <a:schemeClr val="bg1"/>
                </a:solidFill>
                <a:latin typeface="LM Sans 12"/>
                <a:cs typeface="LM Sans 1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7/16/2024</a:t>
            </a:fld>
            <a:endParaRPr lang="en-US"/>
          </a:p>
        </p:txBody>
      </p:sp>
      <p:sp>
        <p:nvSpPr>
          <p:cNvPr id="5" name="Holder 5"/>
          <p:cNvSpPr>
            <a:spLocks noGrp="1"/>
          </p:cNvSpPr>
          <p:nvPr>
            <p:ph type="sldNum" sz="quarter" idx="7"/>
          </p:nvPr>
        </p:nvSpPr>
        <p:spPr/>
        <p:txBody>
          <a:bodyPr lIns="0" tIns="0" rIns="0" bIns="0"/>
          <a:lstStyle>
            <a:lvl1pPr>
              <a:defRPr sz="600" b="0" i="0">
                <a:solidFill>
                  <a:schemeClr val="bg1"/>
                </a:solidFill>
                <a:latin typeface="LM Sans 8"/>
                <a:cs typeface="LM Sans 8"/>
              </a:defRPr>
            </a:lvl1pPr>
          </a:lstStyle>
          <a:p>
            <a:pPr marL="38100">
              <a:spcBef>
                <a:spcPts val="190"/>
              </a:spcBef>
            </a:pPr>
            <a:fld id="{81D60167-4931-47E6-BA6A-407CBD079E47}" type="slidenum">
              <a:rPr lang="en-US" altLang="zh-CN" smtClean="0"/>
              <a:t>‹#›</a:t>
            </a:fld>
            <a:r>
              <a:rPr lang="zh-CN" altLang="en-US" spc="-5"/>
              <a:t> </a:t>
            </a:r>
            <a:r>
              <a:rPr lang="en-US" altLang="zh-CN"/>
              <a:t>/ </a:t>
            </a:r>
            <a:r>
              <a:rPr lang="en-US" altLang="zh-CN" spc="-51"/>
              <a:t>5</a:t>
            </a:r>
            <a:endParaRPr lang="en-US" altLang="zh-CN" spc="-5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7/16/2024</a:t>
            </a:fld>
            <a:endParaRPr lang="en-US"/>
          </a:p>
        </p:txBody>
      </p:sp>
      <p:sp>
        <p:nvSpPr>
          <p:cNvPr id="4" name="Holder 4"/>
          <p:cNvSpPr>
            <a:spLocks noGrp="1"/>
          </p:cNvSpPr>
          <p:nvPr>
            <p:ph type="sldNum" sz="quarter" idx="7"/>
          </p:nvPr>
        </p:nvSpPr>
        <p:spPr/>
        <p:txBody>
          <a:bodyPr lIns="0" tIns="0" rIns="0" bIns="0"/>
          <a:lstStyle>
            <a:lvl1pPr>
              <a:defRPr sz="600" b="0" i="0">
                <a:solidFill>
                  <a:schemeClr val="bg1"/>
                </a:solidFill>
                <a:latin typeface="LM Sans 8"/>
                <a:cs typeface="LM Sans 8"/>
              </a:defRPr>
            </a:lvl1pPr>
          </a:lstStyle>
          <a:p>
            <a:pPr marL="38100">
              <a:spcBef>
                <a:spcPts val="190"/>
              </a:spcBef>
            </a:pPr>
            <a:fld id="{81D60167-4931-47E6-BA6A-407CBD079E47}" type="slidenum">
              <a:rPr lang="en-US" altLang="zh-CN" smtClean="0"/>
              <a:t>‹#›</a:t>
            </a:fld>
            <a:r>
              <a:rPr lang="zh-CN" altLang="en-US" spc="-5"/>
              <a:t> </a:t>
            </a:r>
            <a:r>
              <a:rPr lang="en-US" altLang="zh-CN"/>
              <a:t>/ </a:t>
            </a:r>
            <a:r>
              <a:rPr lang="en-US" altLang="zh-CN" spc="-51"/>
              <a:t>5</a:t>
            </a:r>
            <a:endParaRPr lang="en-US" altLang="zh-CN" spc="-5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3" name="矩形 12"/>
          <p:cNvSpPr>
            <a:spLocks noChangeAspect="1"/>
          </p:cNvSpPr>
          <p:nvPr userDrawn="1"/>
        </p:nvSpPr>
        <p:spPr>
          <a:xfrm>
            <a:off x="222181" y="855575"/>
            <a:ext cx="4174382" cy="969971"/>
          </a:xfrm>
          <a:prstGeom prst="rect">
            <a:avLst/>
          </a:prstGeom>
          <a:solidFill>
            <a:srgbClr val="102391"/>
          </a:solid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7" name="Rectangle 2"/>
          <p:cNvSpPr>
            <a:spLocks noGrp="1" noChangeArrowheads="1"/>
          </p:cNvSpPr>
          <p:nvPr>
            <p:ph type="ctrTitle" hasCustomPrompt="1"/>
          </p:nvPr>
        </p:nvSpPr>
        <p:spPr>
          <a:xfrm>
            <a:off x="1011719" y="1162519"/>
            <a:ext cx="2595450" cy="155107"/>
          </a:xfrm>
          <a:prstGeom prst="rect">
            <a:avLst/>
          </a:prstGeom>
        </p:spPr>
        <p:txBody>
          <a:bodyPr/>
          <a:lstStyle>
            <a:lvl1pPr algn="ctr" eaLnBrk="1" hangingPunct="1">
              <a:defRPr lang="de-DE" sz="910" b="1" kern="1200" baseline="0" dirty="0">
                <a:solidFill>
                  <a:schemeClr val="bg1"/>
                </a:solidFill>
                <a:latin typeface="+mn-lt"/>
                <a:ea typeface="+mj-ea"/>
                <a:cs typeface="Arial" panose="020B0604020202020204"/>
                <a:sym typeface="Arial" panose="020B0604020202020204"/>
              </a:defRPr>
            </a:lvl1pPr>
          </a:lstStyle>
          <a:p>
            <a:pPr algn="ctr" eaLnBrk="1" hangingPunct="1"/>
            <a:r>
              <a:rPr kumimoji="1" lang="en-US" altLang="zh-CN" sz="1010" dirty="0"/>
              <a:t>Team</a:t>
            </a:r>
            <a:r>
              <a:rPr kumimoji="1" lang="zh-CN" altLang="en-US" sz="1010" dirty="0"/>
              <a:t> </a:t>
            </a:r>
            <a:r>
              <a:rPr kumimoji="1" lang="en-US" altLang="zh-CN" sz="1010" dirty="0"/>
              <a:t>name</a:t>
            </a:r>
            <a:r>
              <a:rPr kumimoji="1" lang="zh-CN" altLang="en-US" sz="1010" dirty="0"/>
              <a:t> （字体</a:t>
            </a:r>
            <a:r>
              <a:rPr kumimoji="1" lang="en-US" altLang="zh-CN" sz="1010" dirty="0"/>
              <a:t>20</a:t>
            </a:r>
            <a:r>
              <a:rPr kumimoji="1" lang="zh-CN" altLang="en-US" sz="1010" dirty="0"/>
              <a:t>）</a:t>
            </a:r>
            <a:endParaRPr lang="en-US" altLang="zh-CN" sz="1010" b="1" dirty="0">
              <a:solidFill>
                <a:srgbClr val="112391"/>
              </a:solidFill>
              <a:latin typeface="+mn-lt"/>
              <a:ea typeface="+mj-ea"/>
              <a:sym typeface="方正小标宋简体" charset="0"/>
            </a:endParaRPr>
          </a:p>
        </p:txBody>
      </p:sp>
      <p:sp>
        <p:nvSpPr>
          <p:cNvPr id="11" name="矩形 10"/>
          <p:cNvSpPr/>
          <p:nvPr userDrawn="1"/>
        </p:nvSpPr>
        <p:spPr>
          <a:xfrm flipV="1">
            <a:off x="-1517" y="3434013"/>
            <a:ext cx="4610100" cy="23071"/>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8" name="矩形 7"/>
          <p:cNvSpPr/>
          <p:nvPr userDrawn="1"/>
        </p:nvSpPr>
        <p:spPr>
          <a:xfrm>
            <a:off x="4445" y="0"/>
            <a:ext cx="4603750" cy="76200"/>
          </a:xfrm>
          <a:prstGeom prst="rect">
            <a:avLst/>
          </a:prstGeom>
          <a:solidFill>
            <a:srgbClr val="102391"/>
          </a:solidFill>
          <a:ln w="9525">
            <a:solidFill>
              <a:srgbClr val="10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3" name="页脚占位符 2"/>
          <p:cNvSpPr>
            <a:spLocks noGrp="1"/>
          </p:cNvSpPr>
          <p:nvPr>
            <p:ph type="ftr" sz="quarter" idx="10"/>
          </p:nvPr>
        </p:nvSpPr>
        <p:spPr>
          <a:xfrm>
            <a:off x="1527096" y="3207603"/>
            <a:ext cx="1555909" cy="276999"/>
          </a:xfrm>
          <a:prstGeom prst="rect">
            <a:avLst/>
          </a:prstGeom>
        </p:spPr>
        <p:txBody>
          <a:bodyPr/>
          <a:lstStyle/>
          <a:p>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3" name="矩形 12"/>
          <p:cNvSpPr>
            <a:spLocks noChangeAspect="1"/>
          </p:cNvSpPr>
          <p:nvPr userDrawn="1"/>
        </p:nvSpPr>
        <p:spPr>
          <a:xfrm>
            <a:off x="222181" y="855575"/>
            <a:ext cx="4174382" cy="969971"/>
          </a:xfrm>
          <a:prstGeom prst="rect">
            <a:avLst/>
          </a:prstGeom>
          <a:solidFill>
            <a:srgbClr val="102391"/>
          </a:solid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7" name="Rectangle 2"/>
          <p:cNvSpPr>
            <a:spLocks noGrp="1" noChangeArrowheads="1"/>
          </p:cNvSpPr>
          <p:nvPr>
            <p:ph type="ctrTitle" hasCustomPrompt="1"/>
          </p:nvPr>
        </p:nvSpPr>
        <p:spPr>
          <a:xfrm>
            <a:off x="1011719" y="1162519"/>
            <a:ext cx="2595450" cy="318037"/>
          </a:xfrm>
          <a:prstGeom prst="rect">
            <a:avLst/>
          </a:prstGeom>
        </p:spPr>
        <p:txBody>
          <a:bodyPr/>
          <a:lstStyle>
            <a:lvl1pPr algn="ctr" eaLnBrk="1" hangingPunct="1">
              <a:defRPr lang="de-DE" sz="910" b="1" kern="1200" baseline="0" dirty="0">
                <a:solidFill>
                  <a:schemeClr val="bg1"/>
                </a:solidFill>
                <a:latin typeface="+mn-lt"/>
                <a:ea typeface="+mj-ea"/>
                <a:cs typeface="Arial" panose="020B0604020202020204"/>
                <a:sym typeface="Arial" panose="020B0604020202020204"/>
              </a:defRPr>
            </a:lvl1pPr>
          </a:lstStyle>
          <a:p>
            <a:pPr algn="ctr" eaLnBrk="1" hangingPunct="1"/>
            <a:r>
              <a:rPr kumimoji="1" lang="en-US" altLang="zh-CN" sz="1010" dirty="0"/>
              <a:t>Team</a:t>
            </a:r>
            <a:r>
              <a:rPr kumimoji="1" lang="zh-CN" altLang="en-US" sz="1010" dirty="0"/>
              <a:t> </a:t>
            </a:r>
            <a:r>
              <a:rPr kumimoji="1" lang="en-US" altLang="zh-CN" sz="1010" dirty="0"/>
              <a:t>name</a:t>
            </a:r>
            <a:r>
              <a:rPr kumimoji="1" lang="zh-CN" altLang="en-US" sz="1010" dirty="0"/>
              <a:t> （字体</a:t>
            </a:r>
            <a:r>
              <a:rPr kumimoji="1" lang="en-US" altLang="zh-CN" sz="1010" dirty="0"/>
              <a:t>20</a:t>
            </a:r>
            <a:r>
              <a:rPr kumimoji="1" lang="zh-CN" altLang="en-US" sz="1010" dirty="0"/>
              <a:t>）</a:t>
            </a:r>
            <a:endParaRPr lang="en-US" altLang="zh-CN" sz="1010" b="1" dirty="0">
              <a:solidFill>
                <a:srgbClr val="112391"/>
              </a:solidFill>
              <a:latin typeface="+mn-lt"/>
              <a:ea typeface="+mj-ea"/>
              <a:sym typeface="方正小标宋简体" charset="0"/>
            </a:endParaRPr>
          </a:p>
        </p:txBody>
      </p:sp>
      <p:sp>
        <p:nvSpPr>
          <p:cNvPr id="11" name="矩形 10"/>
          <p:cNvSpPr/>
          <p:nvPr userDrawn="1"/>
        </p:nvSpPr>
        <p:spPr>
          <a:xfrm flipV="1">
            <a:off x="-1517" y="3434013"/>
            <a:ext cx="4610100" cy="23071"/>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8" name="矩形 7"/>
          <p:cNvSpPr/>
          <p:nvPr userDrawn="1"/>
        </p:nvSpPr>
        <p:spPr>
          <a:xfrm>
            <a:off x="-9284" y="0"/>
            <a:ext cx="4617868" cy="49772"/>
          </a:xfrm>
          <a:prstGeom prst="rect">
            <a:avLst/>
          </a:prstGeom>
          <a:solidFill>
            <a:srgbClr val="102391"/>
          </a:solidFill>
          <a:ln w="9525">
            <a:solidFill>
              <a:srgbClr val="10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3" name="页脚占位符 2"/>
          <p:cNvSpPr>
            <a:spLocks noGrp="1"/>
          </p:cNvSpPr>
          <p:nvPr>
            <p:ph type="ftr" sz="quarter" idx="10"/>
          </p:nvPr>
        </p:nvSpPr>
        <p:spPr>
          <a:xfrm>
            <a:off x="1527096" y="3207603"/>
            <a:ext cx="1555909" cy="184253"/>
          </a:xfrm>
          <a:prstGeom prst="rect">
            <a:avLst/>
          </a:prstGeom>
        </p:spPr>
        <p:txBody>
          <a:bodyPr/>
          <a:lstStyle/>
          <a:p>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_u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4844" r="24824"/>
          <a:stretch>
            <a:fillRect/>
          </a:stretch>
        </p:blipFill>
        <p:spPr>
          <a:xfrm>
            <a:off x="-9331" y="821941"/>
            <a:ext cx="4628764" cy="2634459"/>
          </a:xfrm>
          <a:prstGeom prst="rect">
            <a:avLst/>
          </a:prstGeom>
        </p:spPr>
      </p:pic>
      <p:sp>
        <p:nvSpPr>
          <p:cNvPr id="14" name="矩形 13"/>
          <p:cNvSpPr/>
          <p:nvPr userDrawn="1"/>
        </p:nvSpPr>
        <p:spPr>
          <a:xfrm flipV="1">
            <a:off x="1137743" y="412785"/>
            <a:ext cx="3481689" cy="23071"/>
          </a:xfrm>
          <a:prstGeom prst="rect">
            <a:avLst/>
          </a:prstGeom>
          <a:gradFill>
            <a:gsLst>
              <a:gs pos="0">
                <a:schemeClr val="bg1"/>
              </a:gs>
              <a:gs pos="100000">
                <a:srgbClr val="112391">
                  <a:lumMod val="100000"/>
                </a:srgbClr>
              </a:gs>
              <a:gs pos="100000">
                <a:srgbClr val="112391">
                  <a:alpha val="60000"/>
                </a:srgbClr>
              </a:gs>
            </a:gsLst>
            <a:lin ang="0" scaled="0"/>
          </a:gra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16" name="矩形 15"/>
          <p:cNvSpPr/>
          <p:nvPr userDrawn="1"/>
        </p:nvSpPr>
        <p:spPr>
          <a:xfrm flipV="1">
            <a:off x="-1517" y="3434013"/>
            <a:ext cx="4610100" cy="23071"/>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2" name="文本框 1"/>
          <p:cNvSpPr txBox="1"/>
          <p:nvPr userDrawn="1"/>
        </p:nvSpPr>
        <p:spPr>
          <a:xfrm>
            <a:off x="1211432" y="1311240"/>
            <a:ext cx="2338025" cy="1147494"/>
          </a:xfrm>
          <a:prstGeom prst="rect">
            <a:avLst/>
          </a:prstGeom>
        </p:spPr>
        <p:txBody>
          <a:bodyPr wrap="square" rtlCol="0">
            <a:spAutoFit/>
          </a:bodyPr>
          <a:lstStyle/>
          <a:p>
            <a:pPr marL="0" marR="0" indent="0" algn="ctr" defTabSz="461010" rtl="0" eaLnBrk="1" fontAlgn="base" latinLnBrk="0" hangingPunct="1">
              <a:lnSpc>
                <a:spcPct val="100000"/>
              </a:lnSpc>
              <a:spcBef>
                <a:spcPct val="0"/>
              </a:spcBef>
              <a:spcAft>
                <a:spcPct val="0"/>
              </a:spcAft>
              <a:buClrTx/>
              <a:buSzTx/>
              <a:buFontTx/>
              <a:buNone/>
              <a:defRPr/>
            </a:pPr>
            <a:r>
              <a:rPr lang="zh-CN" altLang="en-US" sz="1715" b="1" kern="1200" noProof="0" dirty="0">
                <a:solidFill>
                  <a:srgbClr val="112391"/>
                </a:solidFill>
                <a:latin typeface="PingFang SC" panose="020B0400000000000000" pitchFamily="34" charset="-122"/>
                <a:ea typeface="PingFang SC" panose="020B0400000000000000" pitchFamily="34" charset="-122"/>
                <a:cs typeface="+mn-cs"/>
              </a:rPr>
              <a:t>谢谢！</a:t>
            </a:r>
            <a:endParaRPr lang="en-US" altLang="zh-CN" sz="1715" b="1" kern="1200" noProof="0" dirty="0">
              <a:solidFill>
                <a:srgbClr val="112391"/>
              </a:solidFill>
              <a:latin typeface="PingFang SC" panose="020B0400000000000000" pitchFamily="34" charset="-122"/>
              <a:ea typeface="PingFang SC" panose="020B0400000000000000" pitchFamily="34" charset="-122"/>
              <a:cs typeface="+mn-cs"/>
            </a:endParaRPr>
          </a:p>
          <a:p>
            <a:pPr marL="0" marR="0" indent="0" algn="ctr" defTabSz="461010" rtl="0" eaLnBrk="1" fontAlgn="base" latinLnBrk="0" hangingPunct="1">
              <a:lnSpc>
                <a:spcPct val="100000"/>
              </a:lnSpc>
              <a:spcBef>
                <a:spcPct val="0"/>
              </a:spcBef>
              <a:spcAft>
                <a:spcPct val="0"/>
              </a:spcAft>
              <a:buClrTx/>
              <a:buSzTx/>
              <a:buFontTx/>
              <a:buNone/>
              <a:defRPr/>
            </a:pPr>
            <a:endParaRPr lang="zh-CN" altLang="en-US" sz="1715" b="1" kern="1200" noProof="0" dirty="0">
              <a:solidFill>
                <a:srgbClr val="112391"/>
              </a:solidFill>
              <a:latin typeface="PingFang SC" panose="020B0400000000000000" pitchFamily="34" charset="-122"/>
              <a:ea typeface="PingFang SC" panose="020B0400000000000000" pitchFamily="34" charset="-122"/>
              <a:cs typeface="+mn-cs"/>
            </a:endParaRPr>
          </a:p>
          <a:p>
            <a:pPr marL="0" marR="0" indent="0" algn="ctr" defTabSz="461010" rtl="0" eaLnBrk="1" fontAlgn="base" latinLnBrk="0" hangingPunct="1">
              <a:lnSpc>
                <a:spcPct val="100000"/>
              </a:lnSpc>
              <a:spcBef>
                <a:spcPct val="0"/>
              </a:spcBef>
              <a:spcAft>
                <a:spcPct val="0"/>
              </a:spcAft>
              <a:buClrTx/>
              <a:buSzTx/>
              <a:buFontTx/>
              <a:buNone/>
              <a:defRPr/>
            </a:pPr>
            <a:r>
              <a:rPr lang="zh-CN" altLang="en-US" sz="1715" b="1" kern="1200" noProof="0" dirty="0">
                <a:solidFill>
                  <a:srgbClr val="112391"/>
                </a:solidFill>
                <a:latin typeface="PingFang SC" panose="020B0400000000000000" pitchFamily="34" charset="-122"/>
                <a:ea typeface="PingFang SC" panose="020B0400000000000000" pitchFamily="34" charset="-122"/>
                <a:cs typeface="+mn-cs"/>
              </a:rPr>
              <a:t>敬请各位老师批评指正！</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自由页">
    <p:spTree>
      <p:nvGrpSpPr>
        <p:cNvPr id="1" name=""/>
        <p:cNvGrpSpPr/>
        <p:nvPr/>
      </p:nvGrpSpPr>
      <p:grpSpPr>
        <a:xfrm>
          <a:off x="0" y="0"/>
          <a:ext cx="0" cy="0"/>
          <a:chOff x="0" y="0"/>
          <a:chExt cx="0" cy="0"/>
        </a:xfrm>
      </p:grpSpPr>
      <p:sp>
        <p:nvSpPr>
          <p:cNvPr id="8" name="矩形 7"/>
          <p:cNvSpPr/>
          <p:nvPr userDrawn="1"/>
        </p:nvSpPr>
        <p:spPr>
          <a:xfrm flipV="1">
            <a:off x="-1517" y="3434013"/>
            <a:ext cx="4610100" cy="23071"/>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12" name="矩形 11"/>
          <p:cNvSpPr/>
          <p:nvPr userDrawn="1"/>
        </p:nvSpPr>
        <p:spPr>
          <a:xfrm flipV="1">
            <a:off x="1137743" y="412785"/>
            <a:ext cx="3481689" cy="23071"/>
          </a:xfrm>
          <a:prstGeom prst="rect">
            <a:avLst/>
          </a:prstGeom>
          <a:gradFill>
            <a:gsLst>
              <a:gs pos="0">
                <a:schemeClr val="bg1"/>
              </a:gs>
              <a:gs pos="100000">
                <a:srgbClr val="112391">
                  <a:lumMod val="100000"/>
                </a:srgbClr>
              </a:gs>
              <a:gs pos="100000">
                <a:srgbClr val="112391">
                  <a:alpha val="60000"/>
                </a:srgbClr>
              </a:gs>
            </a:gsLst>
            <a:lin ang="0" scaled="0"/>
          </a:gra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4" name="灯片编号占位符 3"/>
          <p:cNvSpPr>
            <a:spLocks noGrp="1"/>
          </p:cNvSpPr>
          <p:nvPr>
            <p:ph type="sldNum" sz="quarter" idx="10"/>
          </p:nvPr>
        </p:nvSpPr>
        <p:spPr/>
        <p:txBody>
          <a:bodyPr/>
          <a:lstStyle/>
          <a:p>
            <a:fld id="{614D4DC8-980A-654D-8B18-F0AD1A5502AB}" type="slidenum">
              <a:rPr kumimoji="1" lang="zh-CN" altLang="en-US" smtClean="0"/>
              <a:t>‹#›</a:t>
            </a:fld>
            <a:r>
              <a:rPr kumimoji="1" lang="en-US" altLang="zh-CN" dirty="0"/>
              <a:t>/48</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4" y="3248976"/>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99D4E5"/>
            </a:solidFill>
          </a:ln>
        </p:spPr>
        <p:txBody>
          <a:bodyPr wrap="square" lIns="0" tIns="0" rIns="0" bIns="0" rtlCol="0"/>
          <a:lstStyle/>
          <a:p>
            <a:endParaRPr/>
          </a:p>
        </p:txBody>
      </p:sp>
      <p:sp>
        <p:nvSpPr>
          <p:cNvPr id="17" name="bg object 17"/>
          <p:cNvSpPr/>
          <p:nvPr/>
        </p:nvSpPr>
        <p:spPr>
          <a:xfrm>
            <a:off x="2989465" y="3245014"/>
            <a:ext cx="25401" cy="38100"/>
          </a:xfrm>
          <a:custGeom>
            <a:avLst/>
            <a:gdLst/>
            <a:ahLst/>
            <a:cxnLst/>
            <a:rect l="l" t="t" r="r" b="b"/>
            <a:pathLst>
              <a:path w="25400" h="38100">
                <a:moveTo>
                  <a:pt x="25400" y="0"/>
                </a:moveTo>
                <a:lnTo>
                  <a:pt x="0" y="19050"/>
                </a:lnTo>
                <a:lnTo>
                  <a:pt x="25400" y="38100"/>
                </a:lnTo>
                <a:lnTo>
                  <a:pt x="25400" y="0"/>
                </a:lnTo>
                <a:close/>
              </a:path>
            </a:pathLst>
          </a:custGeom>
          <a:solidFill>
            <a:srgbClr val="CCE9F2"/>
          </a:solidFill>
        </p:spPr>
        <p:txBody>
          <a:bodyPr wrap="square" lIns="0" tIns="0" rIns="0" bIns="0" rtlCol="0"/>
          <a:lstStyle/>
          <a:p>
            <a:endParaRPr/>
          </a:p>
        </p:txBody>
      </p:sp>
      <p:sp>
        <p:nvSpPr>
          <p:cNvPr id="18" name="bg object 18"/>
          <p:cNvSpPr/>
          <p:nvPr/>
        </p:nvSpPr>
        <p:spPr>
          <a:xfrm>
            <a:off x="3167269" y="3245014"/>
            <a:ext cx="25401" cy="38100"/>
          </a:xfrm>
          <a:custGeom>
            <a:avLst/>
            <a:gdLst/>
            <a:ahLst/>
            <a:cxnLst/>
            <a:rect l="l" t="t" r="r" b="b"/>
            <a:pathLst>
              <a:path w="25400" h="38100">
                <a:moveTo>
                  <a:pt x="0" y="0"/>
                </a:moveTo>
                <a:lnTo>
                  <a:pt x="0" y="38100"/>
                </a:lnTo>
                <a:lnTo>
                  <a:pt x="25399" y="19050"/>
                </a:lnTo>
                <a:lnTo>
                  <a:pt x="0" y="0"/>
                </a:lnTo>
                <a:close/>
              </a:path>
            </a:pathLst>
          </a:custGeom>
          <a:solidFill>
            <a:srgbClr val="CCE9F2"/>
          </a:solidFill>
        </p:spPr>
        <p:txBody>
          <a:bodyPr wrap="square" lIns="0" tIns="0" rIns="0" bIns="0" rtlCol="0"/>
          <a:lstStyle/>
          <a:p>
            <a:endParaRPr/>
          </a:p>
        </p:txBody>
      </p:sp>
      <p:sp>
        <p:nvSpPr>
          <p:cNvPr id="19" name="bg object 19"/>
          <p:cNvSpPr/>
          <p:nvPr/>
        </p:nvSpPr>
        <p:spPr>
          <a:xfrm>
            <a:off x="3323614" y="3238664"/>
            <a:ext cx="64136"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3" y="0"/>
                </a:lnTo>
                <a:lnTo>
                  <a:pt x="63833" y="30480"/>
                </a:lnTo>
                <a:lnTo>
                  <a:pt x="53672" y="30480"/>
                </a:lnTo>
              </a:path>
            </a:pathLst>
          </a:custGeom>
          <a:ln w="5060">
            <a:solidFill>
              <a:srgbClr val="99D4E5"/>
            </a:solidFill>
          </a:ln>
        </p:spPr>
        <p:txBody>
          <a:bodyPr wrap="square" lIns="0" tIns="0" rIns="0" bIns="0" rtlCol="0"/>
          <a:lstStyle/>
          <a:p>
            <a:endParaRPr/>
          </a:p>
        </p:txBody>
      </p:sp>
      <p:sp>
        <p:nvSpPr>
          <p:cNvPr id="20" name="bg object 20"/>
          <p:cNvSpPr/>
          <p:nvPr/>
        </p:nvSpPr>
        <p:spPr>
          <a:xfrm>
            <a:off x="3260446" y="3245014"/>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E9F2"/>
          </a:solidFill>
        </p:spPr>
        <p:txBody>
          <a:bodyPr wrap="square" lIns="0" tIns="0" rIns="0" bIns="0" rtlCol="0"/>
          <a:lstStyle/>
          <a:p>
            <a:endParaRPr/>
          </a:p>
        </p:txBody>
      </p:sp>
      <p:sp>
        <p:nvSpPr>
          <p:cNvPr id="21" name="bg object 21"/>
          <p:cNvSpPr/>
          <p:nvPr/>
        </p:nvSpPr>
        <p:spPr>
          <a:xfrm>
            <a:off x="3620326" y="3251364"/>
            <a:ext cx="38100" cy="0"/>
          </a:xfrm>
          <a:custGeom>
            <a:avLst/>
            <a:gdLst/>
            <a:ahLst/>
            <a:cxnLst/>
            <a:rect l="l" t="t" r="r" b="b"/>
            <a:pathLst>
              <a:path w="38100">
                <a:moveTo>
                  <a:pt x="0" y="0"/>
                </a:moveTo>
                <a:lnTo>
                  <a:pt x="38101" y="0"/>
                </a:lnTo>
              </a:path>
            </a:pathLst>
          </a:custGeom>
          <a:ln w="7591">
            <a:solidFill>
              <a:srgbClr val="99D4E5"/>
            </a:solidFill>
          </a:ln>
        </p:spPr>
        <p:txBody>
          <a:bodyPr wrap="square" lIns="0" tIns="0" rIns="0" bIns="0" rtlCol="0"/>
          <a:lstStyle/>
          <a:p>
            <a:endParaRPr/>
          </a:p>
        </p:txBody>
      </p:sp>
      <p:sp>
        <p:nvSpPr>
          <p:cNvPr id="22" name="bg object 22"/>
          <p:cNvSpPr/>
          <p:nvPr/>
        </p:nvSpPr>
        <p:spPr>
          <a:xfrm>
            <a:off x="3531426" y="3245014"/>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E9F2"/>
          </a:solidFill>
        </p:spPr>
        <p:txBody>
          <a:bodyPr wrap="square" lIns="0" tIns="0" rIns="0" bIns="0" rtlCol="0"/>
          <a:lstStyle/>
          <a:p>
            <a:endParaRPr/>
          </a:p>
        </p:txBody>
      </p:sp>
      <p:sp>
        <p:nvSpPr>
          <p:cNvPr id="23" name="bg object 23"/>
          <p:cNvSpPr/>
          <p:nvPr/>
        </p:nvSpPr>
        <p:spPr>
          <a:xfrm>
            <a:off x="3607627" y="3238664"/>
            <a:ext cx="50800" cy="50800"/>
          </a:xfrm>
          <a:custGeom>
            <a:avLst/>
            <a:gdLst/>
            <a:ahLst/>
            <a:cxnLst/>
            <a:rect l="l" t="t" r="r" b="b"/>
            <a:pathLst>
              <a:path w="50800" h="50800">
                <a:moveTo>
                  <a:pt x="0" y="0"/>
                </a:moveTo>
                <a:lnTo>
                  <a:pt x="38100" y="0"/>
                </a:lnTo>
              </a:path>
              <a:path w="50800" h="50800">
                <a:moveTo>
                  <a:pt x="12700" y="25400"/>
                </a:moveTo>
                <a:lnTo>
                  <a:pt x="50801" y="25400"/>
                </a:lnTo>
              </a:path>
              <a:path w="50800" h="50800">
                <a:moveTo>
                  <a:pt x="0" y="38100"/>
                </a:moveTo>
                <a:lnTo>
                  <a:pt x="38100" y="38100"/>
                </a:lnTo>
              </a:path>
              <a:path w="50800" h="50800">
                <a:moveTo>
                  <a:pt x="12700" y="50800"/>
                </a:moveTo>
                <a:lnTo>
                  <a:pt x="50801" y="50800"/>
                </a:lnTo>
              </a:path>
            </a:pathLst>
          </a:custGeom>
          <a:ln w="7591">
            <a:solidFill>
              <a:srgbClr val="CCE9F2"/>
            </a:solidFill>
          </a:ln>
        </p:spPr>
        <p:txBody>
          <a:bodyPr wrap="square" lIns="0" tIns="0" rIns="0" bIns="0" rtlCol="0"/>
          <a:lstStyle/>
          <a:p>
            <a:endParaRPr/>
          </a:p>
        </p:txBody>
      </p:sp>
      <p:sp>
        <p:nvSpPr>
          <p:cNvPr id="24" name="bg object 24"/>
          <p:cNvSpPr/>
          <p:nvPr/>
        </p:nvSpPr>
        <p:spPr>
          <a:xfrm>
            <a:off x="3878594" y="3238664"/>
            <a:ext cx="50800" cy="25400"/>
          </a:xfrm>
          <a:custGeom>
            <a:avLst/>
            <a:gdLst/>
            <a:ahLst/>
            <a:cxnLst/>
            <a:rect l="l" t="t" r="r" b="b"/>
            <a:pathLst>
              <a:path w="50800" h="25400">
                <a:moveTo>
                  <a:pt x="0" y="0"/>
                </a:moveTo>
                <a:lnTo>
                  <a:pt x="38100" y="0"/>
                </a:lnTo>
              </a:path>
              <a:path w="50800" h="25400">
                <a:moveTo>
                  <a:pt x="12700" y="12700"/>
                </a:moveTo>
                <a:lnTo>
                  <a:pt x="50801" y="12700"/>
                </a:lnTo>
              </a:path>
              <a:path w="50800" h="25400">
                <a:moveTo>
                  <a:pt x="12700" y="25400"/>
                </a:moveTo>
                <a:lnTo>
                  <a:pt x="50801" y="25400"/>
                </a:lnTo>
              </a:path>
            </a:pathLst>
          </a:custGeom>
          <a:ln w="7591">
            <a:solidFill>
              <a:srgbClr val="99D4E5"/>
            </a:solidFill>
          </a:ln>
        </p:spPr>
        <p:txBody>
          <a:bodyPr wrap="square" lIns="0" tIns="0" rIns="0" bIns="0" rtlCol="0"/>
          <a:lstStyle/>
          <a:p>
            <a:endParaRPr/>
          </a:p>
        </p:txBody>
      </p:sp>
      <p:sp>
        <p:nvSpPr>
          <p:cNvPr id="25" name="bg object 25"/>
          <p:cNvSpPr/>
          <p:nvPr/>
        </p:nvSpPr>
        <p:spPr>
          <a:xfrm>
            <a:off x="3802394" y="3245014"/>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E9F2"/>
          </a:solidFill>
        </p:spPr>
        <p:txBody>
          <a:bodyPr wrap="square" lIns="0" tIns="0" rIns="0" bIns="0" rtlCol="0"/>
          <a:lstStyle/>
          <a:p>
            <a:endParaRPr/>
          </a:p>
        </p:txBody>
      </p:sp>
      <p:sp>
        <p:nvSpPr>
          <p:cNvPr id="26" name="bg object 26"/>
          <p:cNvSpPr/>
          <p:nvPr/>
        </p:nvSpPr>
        <p:spPr>
          <a:xfrm>
            <a:off x="3878594" y="3276765"/>
            <a:ext cx="50800" cy="12700"/>
          </a:xfrm>
          <a:custGeom>
            <a:avLst/>
            <a:gdLst/>
            <a:ahLst/>
            <a:cxnLst/>
            <a:rect l="l" t="t" r="r" b="b"/>
            <a:pathLst>
              <a:path w="50800" h="12700">
                <a:moveTo>
                  <a:pt x="0" y="0"/>
                </a:moveTo>
                <a:lnTo>
                  <a:pt x="38100" y="0"/>
                </a:lnTo>
              </a:path>
              <a:path w="50800" h="12700">
                <a:moveTo>
                  <a:pt x="12700" y="12700"/>
                </a:moveTo>
                <a:lnTo>
                  <a:pt x="50801" y="12700"/>
                </a:lnTo>
              </a:path>
            </a:pathLst>
          </a:custGeom>
          <a:ln w="7591">
            <a:solidFill>
              <a:srgbClr val="CCE9F2"/>
            </a:solidFill>
          </a:ln>
        </p:spPr>
        <p:txBody>
          <a:bodyPr wrap="square" lIns="0" tIns="0" rIns="0" bIns="0" rtlCol="0"/>
          <a:lstStyle/>
          <a:p>
            <a:endParaRPr/>
          </a:p>
        </p:txBody>
      </p:sp>
      <p:sp>
        <p:nvSpPr>
          <p:cNvPr id="27" name="bg object 27"/>
          <p:cNvSpPr/>
          <p:nvPr/>
        </p:nvSpPr>
        <p:spPr>
          <a:xfrm>
            <a:off x="4149574" y="3238664"/>
            <a:ext cx="50800" cy="50800"/>
          </a:xfrm>
          <a:custGeom>
            <a:avLst/>
            <a:gdLst/>
            <a:ahLst/>
            <a:cxnLst/>
            <a:rect l="l" t="t" r="r" b="b"/>
            <a:pathLst>
              <a:path w="50800" h="50800">
                <a:moveTo>
                  <a:pt x="0" y="0"/>
                </a:moveTo>
                <a:lnTo>
                  <a:pt x="38100" y="0"/>
                </a:lnTo>
              </a:path>
              <a:path w="50800" h="50800">
                <a:moveTo>
                  <a:pt x="12700" y="12700"/>
                </a:moveTo>
                <a:lnTo>
                  <a:pt x="50801" y="12700"/>
                </a:lnTo>
              </a:path>
              <a:path w="50800" h="50800">
                <a:moveTo>
                  <a:pt x="12700" y="25400"/>
                </a:moveTo>
                <a:lnTo>
                  <a:pt x="50801" y="25400"/>
                </a:lnTo>
              </a:path>
              <a:path w="50800" h="50800">
                <a:moveTo>
                  <a:pt x="0" y="38100"/>
                </a:moveTo>
                <a:lnTo>
                  <a:pt x="38100" y="38100"/>
                </a:lnTo>
              </a:path>
              <a:path w="50800" h="50800">
                <a:moveTo>
                  <a:pt x="12700" y="50800"/>
                </a:moveTo>
                <a:lnTo>
                  <a:pt x="50801" y="50800"/>
                </a:lnTo>
              </a:path>
            </a:pathLst>
          </a:custGeom>
          <a:ln w="7591">
            <a:solidFill>
              <a:srgbClr val="99D4E5"/>
            </a:solidFill>
          </a:ln>
        </p:spPr>
        <p:txBody>
          <a:bodyPr wrap="square" lIns="0" tIns="0" rIns="0" bIns="0" rtlCol="0"/>
          <a:lstStyle/>
          <a:p>
            <a:endParaRPr/>
          </a:p>
        </p:txBody>
      </p:sp>
      <p:sp>
        <p:nvSpPr>
          <p:cNvPr id="28" name="bg object 28"/>
          <p:cNvSpPr/>
          <p:nvPr/>
        </p:nvSpPr>
        <p:spPr>
          <a:xfrm>
            <a:off x="4451034" y="3269144"/>
            <a:ext cx="20320" cy="20320"/>
          </a:xfrm>
          <a:custGeom>
            <a:avLst/>
            <a:gdLst/>
            <a:ahLst/>
            <a:cxnLst/>
            <a:rect l="l" t="t" r="r" b="b"/>
            <a:pathLst>
              <a:path w="20320" h="20320">
                <a:moveTo>
                  <a:pt x="0" y="0"/>
                </a:moveTo>
                <a:lnTo>
                  <a:pt x="20321" y="20320"/>
                </a:lnTo>
              </a:path>
            </a:pathLst>
          </a:custGeom>
          <a:ln w="7591">
            <a:solidFill>
              <a:srgbClr val="99D4E5"/>
            </a:solidFill>
          </a:ln>
        </p:spPr>
        <p:txBody>
          <a:bodyPr wrap="square" lIns="0" tIns="0" rIns="0" bIns="0" rtlCol="0"/>
          <a:lstStyle/>
          <a:p>
            <a:endParaRPr/>
          </a:p>
        </p:txBody>
      </p:sp>
      <p:sp>
        <p:nvSpPr>
          <p:cNvPr id="29" name="bg object 29"/>
          <p:cNvSpPr/>
          <p:nvPr/>
        </p:nvSpPr>
        <p:spPr>
          <a:xfrm>
            <a:off x="4423969" y="3242650"/>
            <a:ext cx="30481" cy="30480"/>
          </a:xfrm>
          <a:custGeom>
            <a:avLst/>
            <a:gdLst/>
            <a:ahLst/>
            <a:cxnLst/>
            <a:rect l="l" t="t" r="r" b="b"/>
            <a:pathLst>
              <a:path w="30479" h="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ln w="5060">
            <a:solidFill>
              <a:srgbClr val="99D4E5"/>
            </a:solidFill>
          </a:ln>
        </p:spPr>
        <p:txBody>
          <a:bodyPr wrap="square" lIns="0" tIns="0" rIns="0" bIns="0" rtlCol="0"/>
          <a:lstStyle/>
          <a:p>
            <a:endParaRPr/>
          </a:p>
        </p:txBody>
      </p:sp>
      <p:sp>
        <p:nvSpPr>
          <p:cNvPr id="30" name="bg object 30"/>
          <p:cNvSpPr/>
          <p:nvPr/>
        </p:nvSpPr>
        <p:spPr>
          <a:xfrm>
            <a:off x="4329113" y="3238664"/>
            <a:ext cx="233680"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99D4E5"/>
            </a:solidFill>
          </a:ln>
        </p:spPr>
        <p:txBody>
          <a:bodyPr wrap="square" lIns="0" tIns="0" rIns="0" bIns="0" rtlCol="0"/>
          <a:lstStyle/>
          <a:p>
            <a:endParaRPr/>
          </a:p>
        </p:txBody>
      </p:sp>
      <p:pic>
        <p:nvPicPr>
          <p:cNvPr id="31" name="bg object 31"/>
          <p:cNvPicPr/>
          <p:nvPr/>
        </p:nvPicPr>
        <p:blipFill>
          <a:blip r:embed="rId8" cstate="print"/>
          <a:stretch>
            <a:fillRect/>
          </a:stretch>
        </p:blipFill>
        <p:spPr>
          <a:xfrm>
            <a:off x="1" y="54"/>
            <a:ext cx="4607940" cy="202437"/>
          </a:xfrm>
          <a:prstGeom prst="rect">
            <a:avLst/>
          </a:prstGeom>
        </p:spPr>
      </p:pic>
      <p:sp>
        <p:nvSpPr>
          <p:cNvPr id="2" name="Holder 2"/>
          <p:cNvSpPr>
            <a:spLocks noGrp="1"/>
          </p:cNvSpPr>
          <p:nvPr>
            <p:ph type="title"/>
          </p:nvPr>
        </p:nvSpPr>
        <p:spPr>
          <a:xfrm>
            <a:off x="95300" y="206145"/>
            <a:ext cx="2140585" cy="184666"/>
          </a:xfrm>
          <a:prstGeom prst="rect">
            <a:avLst/>
          </a:prstGeom>
        </p:spPr>
        <p:txBody>
          <a:bodyPr wrap="square" lIns="0" tIns="0" rIns="0" bIns="0">
            <a:spAutoFit/>
          </a:bodyPr>
          <a:lstStyle>
            <a:lvl1pPr>
              <a:defRPr sz="1200" b="0" i="0">
                <a:solidFill>
                  <a:schemeClr val="bg1"/>
                </a:solidFill>
                <a:latin typeface="LM Sans 12"/>
                <a:cs typeface="LM Sans 12"/>
              </a:defRPr>
            </a:lvl1pPr>
          </a:lstStyle>
          <a:p>
            <a:endParaRPr/>
          </a:p>
        </p:txBody>
      </p:sp>
      <p:sp>
        <p:nvSpPr>
          <p:cNvPr id="3" name="Holder 3"/>
          <p:cNvSpPr>
            <a:spLocks noGrp="1"/>
          </p:cNvSpPr>
          <p:nvPr>
            <p:ph type="body" idx="1"/>
          </p:nvPr>
        </p:nvSpPr>
        <p:spPr>
          <a:xfrm>
            <a:off x="473152" y="740320"/>
            <a:ext cx="379158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567435" y="3218501"/>
            <a:ext cx="1475232"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7" y="3218501"/>
            <a:ext cx="1060323"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7/16/2024</a:t>
            </a:fld>
            <a:endParaRPr lang="en-US"/>
          </a:p>
        </p:txBody>
      </p:sp>
      <p:sp>
        <p:nvSpPr>
          <p:cNvPr id="6" name="Holder 6"/>
          <p:cNvSpPr>
            <a:spLocks noGrp="1"/>
          </p:cNvSpPr>
          <p:nvPr>
            <p:ph type="sldNum" sz="quarter" idx="7"/>
          </p:nvPr>
        </p:nvSpPr>
        <p:spPr>
          <a:xfrm>
            <a:off x="4287139" y="3317787"/>
            <a:ext cx="226060" cy="92333"/>
          </a:xfrm>
          <a:prstGeom prst="rect">
            <a:avLst/>
          </a:prstGeom>
        </p:spPr>
        <p:txBody>
          <a:bodyPr wrap="square" lIns="0" tIns="0" rIns="0" bIns="0">
            <a:spAutoFit/>
          </a:bodyPr>
          <a:lstStyle>
            <a:lvl1pPr>
              <a:defRPr sz="600" b="0" i="0">
                <a:solidFill>
                  <a:schemeClr val="bg1"/>
                </a:solidFill>
                <a:latin typeface="LM Sans 8"/>
                <a:cs typeface="LM Sans 8"/>
              </a:defRPr>
            </a:lvl1pPr>
          </a:lstStyle>
          <a:p>
            <a:pPr marL="38100">
              <a:spcBef>
                <a:spcPts val="190"/>
              </a:spcBef>
            </a:pPr>
            <a:fld id="{81D60167-4931-47E6-BA6A-407CBD079E47}" type="slidenum">
              <a:rPr lang="en-US" altLang="zh-CN" smtClean="0"/>
              <a:t>‹#›</a:t>
            </a:fld>
            <a:r>
              <a:rPr lang="zh-CN" altLang="en-US" spc="-5"/>
              <a:t> </a:t>
            </a:r>
            <a:r>
              <a:rPr lang="en-US" altLang="zh-CN"/>
              <a:t>/ </a:t>
            </a:r>
            <a:r>
              <a:rPr lang="en-US" altLang="zh-CN" spc="-51"/>
              <a:t>5</a:t>
            </a:r>
            <a:endParaRPr lang="en-US" altLang="zh-CN" spc="-5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3491399" y="49772"/>
            <a:ext cx="1037273" cy="184253"/>
          </a:xfrm>
          <a:prstGeom prst="rect">
            <a:avLst/>
          </a:prstGeom>
        </p:spPr>
        <p:txBody>
          <a:bodyPr vert="horz" lIns="91440" tIns="45720" rIns="91440" bIns="45720" rtlCol="0" anchor="ctr"/>
          <a:lstStyle>
            <a:lvl1pPr algn="r">
              <a:defRPr sz="805">
                <a:solidFill>
                  <a:srgbClr val="102391"/>
                </a:solidFill>
                <a:latin typeface="+mj-lt"/>
              </a:defRPr>
            </a:lvl1pPr>
          </a:lstStyle>
          <a:p>
            <a:fld id="{614D4DC8-980A-654D-8B18-F0AD1A5502AB}" type="slidenum">
              <a:rPr kumimoji="1" lang="zh-CN" altLang="en-US" smtClean="0"/>
              <a:t>‹#›</a:t>
            </a:fld>
            <a:r>
              <a:rPr kumimoji="1" lang="en-US" altLang="zh-CN" dirty="0"/>
              <a:t>/48</a:t>
            </a:r>
            <a:endParaRPr kumimoji="1" lang="zh-CN" alt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hdr="0" ftr="0" dt="0"/>
  <p:txStyles>
    <p:titleStyle>
      <a:lvl1pPr algn="l" rtl="0" fontAlgn="base">
        <a:spcBef>
          <a:spcPct val="0"/>
        </a:spcBef>
        <a:spcAft>
          <a:spcPct val="0"/>
        </a:spcAft>
        <a:defRPr sz="1110" b="1">
          <a:solidFill>
            <a:schemeClr val="tx1"/>
          </a:solidFill>
          <a:latin typeface="+mj-lt"/>
          <a:ea typeface="+mj-ea"/>
          <a:cs typeface="+mj-cs"/>
        </a:defRPr>
      </a:lvl1pPr>
      <a:lvl2pPr algn="l" rtl="0" fontAlgn="base">
        <a:spcBef>
          <a:spcPct val="0"/>
        </a:spcBef>
        <a:spcAft>
          <a:spcPct val="0"/>
        </a:spcAft>
        <a:defRPr sz="1110" b="1">
          <a:solidFill>
            <a:schemeClr val="tx1"/>
          </a:solidFill>
          <a:latin typeface="Arial" panose="020B0604020202020204" pitchFamily="34" charset="0"/>
        </a:defRPr>
      </a:lvl2pPr>
      <a:lvl3pPr algn="l" rtl="0" fontAlgn="base">
        <a:spcBef>
          <a:spcPct val="0"/>
        </a:spcBef>
        <a:spcAft>
          <a:spcPct val="0"/>
        </a:spcAft>
        <a:defRPr sz="1110" b="1">
          <a:solidFill>
            <a:schemeClr val="tx1"/>
          </a:solidFill>
          <a:latin typeface="Arial" panose="020B0604020202020204" pitchFamily="34" charset="0"/>
        </a:defRPr>
      </a:lvl3pPr>
      <a:lvl4pPr algn="l" rtl="0" fontAlgn="base">
        <a:spcBef>
          <a:spcPct val="0"/>
        </a:spcBef>
        <a:spcAft>
          <a:spcPct val="0"/>
        </a:spcAft>
        <a:defRPr sz="1110" b="1">
          <a:solidFill>
            <a:schemeClr val="tx1"/>
          </a:solidFill>
          <a:latin typeface="Arial" panose="020B0604020202020204" pitchFamily="34" charset="0"/>
        </a:defRPr>
      </a:lvl4pPr>
      <a:lvl5pPr algn="l" rtl="0" fontAlgn="base">
        <a:spcBef>
          <a:spcPct val="0"/>
        </a:spcBef>
        <a:spcAft>
          <a:spcPct val="0"/>
        </a:spcAft>
        <a:defRPr sz="1110" b="1">
          <a:solidFill>
            <a:schemeClr val="tx1"/>
          </a:solidFill>
          <a:latin typeface="Arial" panose="020B0604020202020204" pitchFamily="34" charset="0"/>
        </a:defRPr>
      </a:lvl5pPr>
      <a:lvl6pPr marL="230505" algn="l" rtl="0" fontAlgn="base">
        <a:spcBef>
          <a:spcPct val="0"/>
        </a:spcBef>
        <a:spcAft>
          <a:spcPct val="0"/>
        </a:spcAft>
        <a:defRPr sz="1110" b="1">
          <a:solidFill>
            <a:schemeClr val="tx1"/>
          </a:solidFill>
          <a:latin typeface="Arial" panose="020B0604020202020204" pitchFamily="34" charset="0"/>
        </a:defRPr>
      </a:lvl6pPr>
      <a:lvl7pPr marL="461010" algn="l" rtl="0" fontAlgn="base">
        <a:spcBef>
          <a:spcPct val="0"/>
        </a:spcBef>
        <a:spcAft>
          <a:spcPct val="0"/>
        </a:spcAft>
        <a:defRPr sz="1110" b="1">
          <a:solidFill>
            <a:schemeClr val="tx1"/>
          </a:solidFill>
          <a:latin typeface="Arial" panose="020B0604020202020204" pitchFamily="34" charset="0"/>
        </a:defRPr>
      </a:lvl7pPr>
      <a:lvl8pPr marL="691515" algn="l" rtl="0" fontAlgn="base">
        <a:spcBef>
          <a:spcPct val="0"/>
        </a:spcBef>
        <a:spcAft>
          <a:spcPct val="0"/>
        </a:spcAft>
        <a:defRPr sz="1110" b="1">
          <a:solidFill>
            <a:schemeClr val="tx1"/>
          </a:solidFill>
          <a:latin typeface="Arial" panose="020B0604020202020204" pitchFamily="34" charset="0"/>
        </a:defRPr>
      </a:lvl8pPr>
      <a:lvl9pPr marL="922020" algn="l" rtl="0" fontAlgn="base">
        <a:spcBef>
          <a:spcPct val="0"/>
        </a:spcBef>
        <a:spcAft>
          <a:spcPct val="0"/>
        </a:spcAft>
        <a:defRPr sz="1110" b="1">
          <a:solidFill>
            <a:schemeClr val="tx1"/>
          </a:solidFill>
          <a:latin typeface="Arial" panose="020B0604020202020204" pitchFamily="34" charset="0"/>
        </a:defRPr>
      </a:lvl9pPr>
    </p:titleStyle>
    <p:bodyStyle>
      <a:lvl1pPr algn="l" rtl="0" fontAlgn="base">
        <a:spcBef>
          <a:spcPct val="20000"/>
        </a:spcBef>
        <a:spcAft>
          <a:spcPct val="0"/>
        </a:spcAft>
        <a:defRPr sz="805">
          <a:solidFill>
            <a:schemeClr val="tx1"/>
          </a:solidFill>
          <a:latin typeface="+mn-lt"/>
          <a:ea typeface="+mn-ea"/>
          <a:cs typeface="+mn-cs"/>
        </a:defRPr>
      </a:lvl1pPr>
      <a:lvl2pPr marL="95885" indent="-95250" algn="l" rtl="0" fontAlgn="base">
        <a:spcBef>
          <a:spcPct val="20000"/>
        </a:spcBef>
        <a:spcAft>
          <a:spcPct val="0"/>
        </a:spcAft>
        <a:buClr>
          <a:schemeClr val="tx1"/>
        </a:buClr>
        <a:buFont typeface="Wingdings" panose="05000000000000000000" pitchFamily="2" charset="2"/>
        <a:buChar char="§"/>
        <a:defRPr sz="805">
          <a:solidFill>
            <a:schemeClr val="tx1"/>
          </a:solidFill>
          <a:latin typeface="+mn-lt"/>
        </a:defRPr>
      </a:lvl2pPr>
      <a:lvl3pPr marL="182245" indent="-85725" algn="l" rtl="0" fontAlgn="base">
        <a:spcBef>
          <a:spcPct val="20000"/>
        </a:spcBef>
        <a:spcAft>
          <a:spcPct val="0"/>
        </a:spcAft>
        <a:buClr>
          <a:schemeClr val="tx1"/>
        </a:buClr>
        <a:buFont typeface="Wingdings" panose="05000000000000000000" pitchFamily="2" charset="2"/>
        <a:buChar char="§"/>
        <a:defRPr sz="805">
          <a:solidFill>
            <a:schemeClr val="tx1"/>
          </a:solidFill>
          <a:latin typeface="+mn-lt"/>
        </a:defRPr>
      </a:lvl3pPr>
      <a:lvl4pPr marL="273685" indent="-90805" algn="l" rtl="0" fontAlgn="base">
        <a:spcBef>
          <a:spcPct val="20000"/>
        </a:spcBef>
        <a:spcAft>
          <a:spcPct val="0"/>
        </a:spcAft>
        <a:buClr>
          <a:schemeClr val="tx1"/>
        </a:buClr>
        <a:buFont typeface="Wingdings" panose="05000000000000000000" pitchFamily="2" charset="2"/>
        <a:buChar char="§"/>
        <a:defRPr sz="805">
          <a:solidFill>
            <a:schemeClr val="tx1"/>
          </a:solidFill>
          <a:latin typeface="+mn-lt"/>
        </a:defRPr>
      </a:lvl4pPr>
      <a:lvl5pPr marL="374650" indent="-100330" algn="l" rtl="0" fontAlgn="base">
        <a:spcBef>
          <a:spcPct val="20000"/>
        </a:spcBef>
        <a:spcAft>
          <a:spcPct val="0"/>
        </a:spcAft>
        <a:buClr>
          <a:schemeClr val="tx1"/>
        </a:buClr>
        <a:buFont typeface="Wingdings" panose="05000000000000000000" pitchFamily="2" charset="2"/>
        <a:buChar char="§"/>
        <a:defRPr sz="805">
          <a:solidFill>
            <a:schemeClr val="tx1"/>
          </a:solidFill>
          <a:latin typeface="+mn-lt"/>
        </a:defRPr>
      </a:lvl5pPr>
      <a:lvl6pPr marL="605155" indent="-100330" algn="l" rtl="0" fontAlgn="base">
        <a:spcBef>
          <a:spcPct val="20000"/>
        </a:spcBef>
        <a:spcAft>
          <a:spcPct val="0"/>
        </a:spcAft>
        <a:buFont typeface="Wingdings" panose="05000000000000000000" pitchFamily="2" charset="2"/>
        <a:buChar char="§"/>
        <a:defRPr sz="805">
          <a:solidFill>
            <a:schemeClr val="tx1"/>
          </a:solidFill>
          <a:latin typeface="+mn-lt"/>
        </a:defRPr>
      </a:lvl6pPr>
      <a:lvl7pPr marL="835660" indent="-100330" algn="l" rtl="0" fontAlgn="base">
        <a:spcBef>
          <a:spcPct val="20000"/>
        </a:spcBef>
        <a:spcAft>
          <a:spcPct val="0"/>
        </a:spcAft>
        <a:buFont typeface="Wingdings" panose="05000000000000000000" pitchFamily="2" charset="2"/>
        <a:buChar char="§"/>
        <a:defRPr sz="805">
          <a:solidFill>
            <a:schemeClr val="tx1"/>
          </a:solidFill>
          <a:latin typeface="+mn-lt"/>
        </a:defRPr>
      </a:lvl7pPr>
      <a:lvl8pPr marL="1066165" indent="-100330" algn="l" rtl="0" fontAlgn="base">
        <a:spcBef>
          <a:spcPct val="20000"/>
        </a:spcBef>
        <a:spcAft>
          <a:spcPct val="0"/>
        </a:spcAft>
        <a:buFont typeface="Wingdings" panose="05000000000000000000" pitchFamily="2" charset="2"/>
        <a:buChar char="§"/>
        <a:defRPr sz="805">
          <a:solidFill>
            <a:schemeClr val="tx1"/>
          </a:solidFill>
          <a:latin typeface="+mn-lt"/>
        </a:defRPr>
      </a:lvl8pPr>
      <a:lvl9pPr marL="1296670" indent="-100330" algn="l" rtl="0" fontAlgn="base">
        <a:spcBef>
          <a:spcPct val="20000"/>
        </a:spcBef>
        <a:spcAft>
          <a:spcPct val="0"/>
        </a:spcAft>
        <a:buFont typeface="Wingdings" panose="05000000000000000000" pitchFamily="2" charset="2"/>
        <a:buChar char="§"/>
        <a:defRPr sz="805">
          <a:solidFill>
            <a:schemeClr val="tx1"/>
          </a:solidFill>
          <a:latin typeface="+mn-lt"/>
        </a:defRPr>
      </a:lvl9pPr>
    </p:bodyStyle>
    <p:otherStyle>
      <a:defPPr>
        <a:defRPr lang="de-DE"/>
      </a:defPPr>
      <a:lvl1pPr marL="0" algn="l" defTabSz="461010" rtl="0" eaLnBrk="1" latinLnBrk="0" hangingPunct="1">
        <a:defRPr sz="910" kern="1200">
          <a:solidFill>
            <a:schemeClr val="tx1"/>
          </a:solidFill>
          <a:latin typeface="+mn-lt"/>
          <a:ea typeface="+mn-ea"/>
          <a:cs typeface="+mn-cs"/>
        </a:defRPr>
      </a:lvl1pPr>
      <a:lvl2pPr marL="230505" algn="l" defTabSz="461010" rtl="0" eaLnBrk="1" latinLnBrk="0" hangingPunct="1">
        <a:defRPr sz="910" kern="1200">
          <a:solidFill>
            <a:schemeClr val="tx1"/>
          </a:solidFill>
          <a:latin typeface="+mn-lt"/>
          <a:ea typeface="+mn-ea"/>
          <a:cs typeface="+mn-cs"/>
        </a:defRPr>
      </a:lvl2pPr>
      <a:lvl3pPr marL="461010" algn="l" defTabSz="461010" rtl="0" eaLnBrk="1" latinLnBrk="0" hangingPunct="1">
        <a:defRPr sz="910" kern="1200">
          <a:solidFill>
            <a:schemeClr val="tx1"/>
          </a:solidFill>
          <a:latin typeface="+mn-lt"/>
          <a:ea typeface="+mn-ea"/>
          <a:cs typeface="+mn-cs"/>
        </a:defRPr>
      </a:lvl3pPr>
      <a:lvl4pPr marL="691515" algn="l" defTabSz="461010" rtl="0" eaLnBrk="1" latinLnBrk="0" hangingPunct="1">
        <a:defRPr sz="910" kern="1200">
          <a:solidFill>
            <a:schemeClr val="tx1"/>
          </a:solidFill>
          <a:latin typeface="+mn-lt"/>
          <a:ea typeface="+mn-ea"/>
          <a:cs typeface="+mn-cs"/>
        </a:defRPr>
      </a:lvl4pPr>
      <a:lvl5pPr marL="922020" algn="l" defTabSz="461010" rtl="0" eaLnBrk="1" latinLnBrk="0" hangingPunct="1">
        <a:defRPr sz="910" kern="1200">
          <a:solidFill>
            <a:schemeClr val="tx1"/>
          </a:solidFill>
          <a:latin typeface="+mn-lt"/>
          <a:ea typeface="+mn-ea"/>
          <a:cs typeface="+mn-cs"/>
        </a:defRPr>
      </a:lvl5pPr>
      <a:lvl6pPr marL="1152525" algn="l" defTabSz="461010" rtl="0" eaLnBrk="1" latinLnBrk="0" hangingPunct="1">
        <a:defRPr sz="910" kern="1200">
          <a:solidFill>
            <a:schemeClr val="tx1"/>
          </a:solidFill>
          <a:latin typeface="+mn-lt"/>
          <a:ea typeface="+mn-ea"/>
          <a:cs typeface="+mn-cs"/>
        </a:defRPr>
      </a:lvl6pPr>
      <a:lvl7pPr marL="1383030" algn="l" defTabSz="461010" rtl="0" eaLnBrk="1" latinLnBrk="0" hangingPunct="1">
        <a:defRPr sz="910" kern="1200">
          <a:solidFill>
            <a:schemeClr val="tx1"/>
          </a:solidFill>
          <a:latin typeface="+mn-lt"/>
          <a:ea typeface="+mn-ea"/>
          <a:cs typeface="+mn-cs"/>
        </a:defRPr>
      </a:lvl7pPr>
      <a:lvl8pPr marL="1613535" algn="l" defTabSz="461010" rtl="0" eaLnBrk="1" latinLnBrk="0" hangingPunct="1">
        <a:defRPr sz="910" kern="1200">
          <a:solidFill>
            <a:schemeClr val="tx1"/>
          </a:solidFill>
          <a:latin typeface="+mn-lt"/>
          <a:ea typeface="+mn-ea"/>
          <a:cs typeface="+mn-cs"/>
        </a:defRPr>
      </a:lvl8pPr>
      <a:lvl9pPr marL="1844040" algn="l" defTabSz="461010" rtl="0" eaLnBrk="1" latinLnBrk="0" hangingPunct="1">
        <a:defRPr sz="9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3.xml"/><Relationship Id="rId5" Type="http://schemas.openxmlformats.org/officeDocument/2006/relationships/slideLayout" Target="../slideLayouts/slideLayout9.xml"/><Relationship Id="rId4" Type="http://schemas.openxmlformats.org/officeDocument/2006/relationships/tags" Target="../tags/tag5.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5" name="矩形 14"/>
          <p:cNvSpPr/>
          <p:nvPr/>
        </p:nvSpPr>
        <p:spPr>
          <a:xfrm>
            <a:off x="195039" y="839376"/>
            <a:ext cx="4220019" cy="1001219"/>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296933" y="910169"/>
            <a:ext cx="4016229" cy="885432"/>
          </a:xfrm>
        </p:spPr>
        <p:txBody>
          <a:bodyPr anchor="ctr">
            <a:noAutofit/>
          </a:bodyPr>
          <a:lstStyle/>
          <a:p>
            <a:pPr algn="ctr"/>
            <a:r>
              <a:rPr lang="en-US" altLang="zh-CN" sz="1600" dirty="0" err="1"/>
              <a:t>SDformer</a:t>
            </a:r>
            <a:r>
              <a:rPr lang="en-US" altLang="zh-CN" sz="1600" dirty="0"/>
              <a:t>: Transformer with Spectral Filter and Dynamic Attention for Multivariate Time Series Long-term Forecasting</a:t>
            </a:r>
            <a:endParaRPr lang="zh-CN" altLang="en-US" sz="900" dirty="0">
              <a:solidFill>
                <a:schemeClr val="bg1"/>
              </a:solidFill>
              <a:latin typeface="Arial" panose="020B0604020202020204" pitchFamily="34" charset="0"/>
              <a:cs typeface="Arial" panose="020B0604020202020204" pitchFamily="34" charset="0"/>
            </a:endParaRPr>
          </a:p>
        </p:txBody>
      </p:sp>
      <p:sp>
        <p:nvSpPr>
          <p:cNvPr id="4" name="object 34">
            <a:extLst>
              <a:ext uri="{FF2B5EF4-FFF2-40B4-BE49-F238E27FC236}">
                <a16:creationId xmlns:a16="http://schemas.microsoft.com/office/drawing/2014/main" id="{7777F0A2-7C29-C9C4-104A-313D640DCFFC}"/>
              </a:ext>
            </a:extLst>
          </p:cNvPr>
          <p:cNvSpPr txBox="1"/>
          <p:nvPr/>
        </p:nvSpPr>
        <p:spPr>
          <a:xfrm>
            <a:off x="247647" y="2035175"/>
            <a:ext cx="4114800" cy="716863"/>
          </a:xfrm>
          <a:prstGeom prst="rect">
            <a:avLst/>
          </a:prstGeom>
        </p:spPr>
        <p:txBody>
          <a:bodyPr vert="horz" wrap="square" lIns="0" tIns="11430" rIns="0" bIns="0" rtlCol="0">
            <a:spAutoFit/>
          </a:bodyPr>
          <a:lstStyle/>
          <a:p>
            <a:pPr algn="ctr">
              <a:lnSpc>
                <a:spcPts val="1300"/>
              </a:lnSpc>
              <a:spcBef>
                <a:spcPts val="90"/>
              </a:spcBef>
            </a:pPr>
            <a:r>
              <a:rPr lang="en-US" altLang="zh-CN" sz="900" dirty="0"/>
              <a:t>Ziyu Zhou, </a:t>
            </a:r>
            <a:r>
              <a:rPr lang="en-US" altLang="zh-CN" sz="900" dirty="0" err="1"/>
              <a:t>Gengyu</a:t>
            </a:r>
            <a:r>
              <a:rPr lang="en-US" altLang="zh-CN" sz="900" dirty="0"/>
              <a:t> Lyu∗, </a:t>
            </a:r>
            <a:r>
              <a:rPr lang="en-US" altLang="zh-CN" sz="900" dirty="0" err="1"/>
              <a:t>Yiming</a:t>
            </a:r>
            <a:r>
              <a:rPr lang="en-US" altLang="zh-CN" sz="900" dirty="0"/>
              <a:t> Huang, Zihao Wang, Ziyu Jia and Zhen Yang </a:t>
            </a:r>
          </a:p>
          <a:p>
            <a:pPr algn="ctr">
              <a:lnSpc>
                <a:spcPts val="1300"/>
              </a:lnSpc>
              <a:spcBef>
                <a:spcPts val="90"/>
              </a:spcBef>
            </a:pPr>
            <a:r>
              <a:rPr lang="en-US" altLang="zh-CN" sz="900" dirty="0"/>
              <a:t>School of Computer Science, Beijing University of Technology, Beijing, China </a:t>
            </a:r>
          </a:p>
          <a:p>
            <a:pPr algn="ctr">
              <a:lnSpc>
                <a:spcPts val="1300"/>
              </a:lnSpc>
              <a:spcBef>
                <a:spcPts val="90"/>
              </a:spcBef>
            </a:pPr>
            <a:r>
              <a:rPr lang="en-US" altLang="zh-CN" sz="900" dirty="0"/>
              <a:t>Institute of Automation, Chinese Academy of Sciences, Beijing, China</a:t>
            </a:r>
          </a:p>
          <a:p>
            <a:pPr algn="ctr">
              <a:lnSpc>
                <a:spcPts val="1300"/>
              </a:lnSpc>
              <a:spcBef>
                <a:spcPts val="90"/>
              </a:spcBef>
            </a:pPr>
            <a:r>
              <a:rPr lang="en-US" altLang="zh-CN" sz="1050" spc="-15" dirty="0">
                <a:latin typeface="+mn-lt"/>
              </a:rPr>
              <a:t>IJCAI2024 (Main Track)</a:t>
            </a:r>
            <a:endParaRPr lang="zh-CN" altLang="en-US" sz="1050" spc="-15"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8612"/>
    </mc:Choice>
    <mc:Fallback xmlns="">
      <p:transition spd="slow" advTm="861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2152650" y="2638780"/>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文本框 2"/>
          <p:cNvSpPr txBox="1">
            <a:spLocks noChangeArrowheads="1"/>
          </p:cNvSpPr>
          <p:nvPr/>
        </p:nvSpPr>
        <p:spPr bwMode="auto">
          <a:xfrm>
            <a:off x="21294" y="403163"/>
            <a:ext cx="3960155"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1000" dirty="0">
                <a:solidFill>
                  <a:srgbClr val="0D2A7C"/>
                </a:solidFill>
              </a:rPr>
              <a:t>Datasets</a:t>
            </a:r>
            <a:endParaRPr lang="zh-CN" altLang="en-US" sz="1000" dirty="0">
              <a:solidFill>
                <a:srgbClr val="0D2A7C"/>
              </a:solidFill>
            </a:endParaRPr>
          </a:p>
        </p:txBody>
      </p:sp>
      <p:pic>
        <p:nvPicPr>
          <p:cNvPr id="4" name="图片 3"/>
          <p:cNvPicPr>
            <a:picLocks noChangeAspect="1"/>
          </p:cNvPicPr>
          <p:nvPr/>
        </p:nvPicPr>
        <p:blipFill rotWithShape="1">
          <a:blip r:embed="rId3"/>
          <a:srcRect l="9970" r="20240"/>
          <a:stretch>
            <a:fillRect/>
          </a:stretch>
        </p:blipFill>
        <p:spPr>
          <a:xfrm>
            <a:off x="3448049" y="584690"/>
            <a:ext cx="1066801" cy="758003"/>
          </a:xfrm>
          <a:prstGeom prst="rect">
            <a:avLst/>
          </a:prstGeom>
        </p:spPr>
      </p:pic>
      <p:pic>
        <p:nvPicPr>
          <p:cNvPr id="5" name="图片 4"/>
          <p:cNvPicPr>
            <a:picLocks noChangeAspect="1"/>
          </p:cNvPicPr>
          <p:nvPr/>
        </p:nvPicPr>
        <p:blipFill rotWithShape="1">
          <a:blip r:embed="rId4"/>
          <a:srcRect l="10461" r="21543"/>
          <a:stretch>
            <a:fillRect/>
          </a:stretch>
        </p:blipFill>
        <p:spPr>
          <a:xfrm>
            <a:off x="3486148" y="1421763"/>
            <a:ext cx="990601" cy="361813"/>
          </a:xfrm>
          <a:prstGeom prst="rect">
            <a:avLst/>
          </a:prstGeom>
        </p:spPr>
      </p:pic>
      <p:sp>
        <p:nvSpPr>
          <p:cNvPr id="6" name="文本框 2"/>
          <p:cNvSpPr txBox="1">
            <a:spLocks noChangeArrowheads="1"/>
          </p:cNvSpPr>
          <p:nvPr/>
        </p:nvSpPr>
        <p:spPr bwMode="auto">
          <a:xfrm>
            <a:off x="22363" y="1820019"/>
            <a:ext cx="3960155"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1000" dirty="0">
                <a:solidFill>
                  <a:srgbClr val="0D2A7C"/>
                </a:solidFill>
              </a:rPr>
              <a:t>Baseline</a:t>
            </a:r>
            <a:endParaRPr lang="zh-CN" altLang="en-US" sz="1000" dirty="0">
              <a:solidFill>
                <a:srgbClr val="0D2A7C"/>
              </a:solidFill>
            </a:endParaRPr>
          </a:p>
        </p:txBody>
      </p:sp>
      <p:sp>
        <p:nvSpPr>
          <p:cNvPr id="8" name="文本框 7"/>
          <p:cNvSpPr txBox="1"/>
          <p:nvPr/>
        </p:nvSpPr>
        <p:spPr>
          <a:xfrm>
            <a:off x="213358" y="2092470"/>
            <a:ext cx="4183380" cy="783590"/>
          </a:xfrm>
          <a:prstGeom prst="rect">
            <a:avLst/>
          </a:prstGeom>
          <a:noFill/>
        </p:spPr>
        <p:txBody>
          <a:bodyPr wrap="square">
            <a:spAutoFit/>
          </a:bodyPr>
          <a:lstStyle/>
          <a:p>
            <a:pPr marL="171450" indent="-171450">
              <a:buFont typeface="Wingdings" panose="05000000000000000000" pitchFamily="2" charset="2"/>
              <a:buChar char="Ø"/>
            </a:pPr>
            <a:r>
              <a:rPr lang="zh-CN" altLang="en-US" sz="900" b="1" dirty="0">
                <a:solidFill>
                  <a:schemeClr val="accent1"/>
                </a:solidFill>
                <a:latin typeface="Comic Sans MS" panose="030F0702030302020204" pitchFamily="66" charset="0"/>
              </a:rPr>
              <a:t>Transforme</a:t>
            </a:r>
            <a:r>
              <a:rPr lang="en-US" altLang="zh-CN" sz="900" b="1" dirty="0">
                <a:solidFill>
                  <a:schemeClr val="accent1"/>
                </a:solidFill>
                <a:latin typeface="Comic Sans MS" panose="030F0702030302020204" pitchFamily="66" charset="0"/>
              </a:rPr>
              <a:t>r: </a:t>
            </a:r>
            <a:r>
              <a:rPr lang="zh-CN" altLang="en-US" sz="900" dirty="0">
                <a:solidFill>
                  <a:schemeClr val="tx1"/>
                </a:solidFill>
                <a:latin typeface="Comic Sans MS" panose="030F0702030302020204" pitchFamily="66" charset="0"/>
              </a:rPr>
              <a:t>iTransformer</a:t>
            </a:r>
            <a:r>
              <a:rPr lang="en-US" altLang="zh-CN" sz="700" dirty="0">
                <a:solidFill>
                  <a:schemeClr val="tx1"/>
                </a:solidFill>
                <a:latin typeface="Comic Sans MS" panose="030F0702030302020204" pitchFamily="66" charset="0"/>
              </a:rPr>
              <a:t>(</a:t>
            </a:r>
            <a:r>
              <a:rPr lang="en-US" altLang="zh-CN" sz="700" b="1" dirty="0">
                <a:solidFill>
                  <a:srgbClr val="443CDC"/>
                </a:solidFill>
                <a:latin typeface="Comic Sans MS" panose="030F0702030302020204" pitchFamily="66" charset="0"/>
              </a:rPr>
              <a:t>ICLR2024</a:t>
            </a:r>
            <a:r>
              <a:rPr lang="en-US" altLang="zh-CN" sz="700" dirty="0">
                <a:solidFill>
                  <a:schemeClr val="tx1"/>
                </a:solidFill>
                <a:latin typeface="Comic Sans MS" panose="030F0702030302020204" pitchFamily="66" charset="0"/>
              </a:rPr>
              <a:t>)</a:t>
            </a:r>
            <a:r>
              <a:rPr lang="en-US" altLang="zh-CN" sz="900" dirty="0">
                <a:solidFill>
                  <a:schemeClr val="tx1"/>
                </a:solidFill>
                <a:latin typeface="Comic Sans MS" panose="030F0702030302020204" pitchFamily="66" charset="0"/>
              </a:rPr>
              <a:t>, </a:t>
            </a:r>
            <a:r>
              <a:rPr lang="zh-CN" altLang="en-US" sz="900" dirty="0">
                <a:solidFill>
                  <a:schemeClr val="tx1"/>
                </a:solidFill>
                <a:latin typeface="Comic Sans MS" panose="030F0702030302020204" pitchFamily="66" charset="0"/>
              </a:rPr>
              <a:t>PatchTST</a:t>
            </a:r>
            <a:r>
              <a:rPr lang="en-US" altLang="zh-CN" sz="700" dirty="0">
                <a:solidFill>
                  <a:schemeClr val="tx1"/>
                </a:solidFill>
                <a:latin typeface="Comic Sans MS" panose="030F0702030302020204" pitchFamily="66" charset="0"/>
              </a:rPr>
              <a:t>(</a:t>
            </a:r>
            <a:r>
              <a:rPr lang="en-US" altLang="zh-CN" sz="700" b="1" dirty="0">
                <a:solidFill>
                  <a:srgbClr val="443CDC"/>
                </a:solidFill>
                <a:latin typeface="Comic Sans MS" panose="030F0702030302020204" pitchFamily="66" charset="0"/>
              </a:rPr>
              <a:t>ICLR2023</a:t>
            </a:r>
            <a:r>
              <a:rPr lang="en-US" altLang="zh-CN" sz="700" dirty="0">
                <a:solidFill>
                  <a:schemeClr val="tx1"/>
                </a:solidFill>
                <a:latin typeface="Comic Sans MS" panose="030F0702030302020204" pitchFamily="66" charset="0"/>
              </a:rPr>
              <a:t>)</a:t>
            </a:r>
            <a:r>
              <a:rPr lang="en-US" altLang="zh-CN" sz="800" dirty="0">
                <a:solidFill>
                  <a:schemeClr val="tx1"/>
                </a:solidFill>
                <a:latin typeface="Comic Sans MS" panose="030F0702030302020204" pitchFamily="66" charset="0"/>
              </a:rPr>
              <a:t>, </a:t>
            </a:r>
            <a:r>
              <a:rPr lang="zh-CN" altLang="en-US" sz="900" dirty="0">
                <a:solidFill>
                  <a:schemeClr val="tx1"/>
                </a:solidFill>
                <a:latin typeface="Comic Sans MS" panose="030F0702030302020204" pitchFamily="66" charset="0"/>
              </a:rPr>
              <a:t>Crossformer</a:t>
            </a:r>
            <a:r>
              <a:rPr lang="en-US" altLang="zh-CN" sz="700" dirty="0">
                <a:solidFill>
                  <a:schemeClr val="tx1"/>
                </a:solidFill>
                <a:latin typeface="Comic Sans MS" panose="030F0702030302020204" pitchFamily="66" charset="0"/>
              </a:rPr>
              <a:t>(</a:t>
            </a:r>
            <a:r>
              <a:rPr kumimoji="0" lang="en-US" altLang="zh-CN" sz="700" b="1" i="0" u="none" strike="noStrike" kern="0" cap="none" spc="0" normalizeH="0" baseline="0" noProof="1">
                <a:solidFill>
                  <a:srgbClr val="443CDC"/>
                </a:solidFill>
                <a:latin typeface="Comic Sans MS" panose="030F0702030302020204" pitchFamily="66" charset="0"/>
                <a:ea typeface="Arial" panose="020B0604020202020204" pitchFamily="34" charset="0"/>
                <a:cs typeface="+mn-ea"/>
              </a:rPr>
              <a:t>ICLR2O23</a:t>
            </a:r>
            <a:r>
              <a:rPr lang="en-US" altLang="zh-CN" sz="700" dirty="0">
                <a:solidFill>
                  <a:schemeClr val="tx1"/>
                </a:solidFill>
                <a:latin typeface="Comic Sans MS" panose="030F0702030302020204" pitchFamily="66" charset="0"/>
              </a:rPr>
              <a:t>)</a:t>
            </a:r>
            <a:r>
              <a:rPr lang="en-US" altLang="zh-CN" sz="800" dirty="0">
                <a:solidFill>
                  <a:schemeClr val="tx1"/>
                </a:solidFill>
                <a:latin typeface="Comic Sans MS" panose="030F0702030302020204" pitchFamily="66" charset="0"/>
              </a:rPr>
              <a:t>,</a:t>
            </a:r>
            <a:r>
              <a:rPr lang="en-US" altLang="zh-CN" sz="700" dirty="0">
                <a:solidFill>
                  <a:schemeClr val="tx1"/>
                </a:solidFill>
                <a:latin typeface="Comic Sans MS" panose="030F0702030302020204" pitchFamily="66" charset="0"/>
              </a:rPr>
              <a:t> </a:t>
            </a:r>
            <a:r>
              <a:rPr lang="zh-CN" altLang="en-US" sz="900" dirty="0">
                <a:solidFill>
                  <a:schemeClr val="tx1"/>
                </a:solidFill>
                <a:latin typeface="Comic Sans MS" panose="030F0702030302020204" pitchFamily="66" charset="0"/>
              </a:rPr>
              <a:t>FEDformer</a:t>
            </a:r>
            <a:r>
              <a:rPr lang="en-US" altLang="zh-CN" sz="700" dirty="0">
                <a:solidFill>
                  <a:schemeClr val="tx1"/>
                </a:solidFill>
                <a:latin typeface="Comic Sans MS" panose="030F0702030302020204" pitchFamily="66" charset="0"/>
              </a:rPr>
              <a:t>(</a:t>
            </a:r>
            <a:r>
              <a:rPr kumimoji="0" lang="en-US" altLang="zh-CN" sz="700" b="1" i="0" u="none" strike="noStrike" kern="0" cap="none" spc="0" normalizeH="0" baseline="0" noProof="1">
                <a:solidFill>
                  <a:srgbClr val="443CDC"/>
                </a:solidFill>
                <a:latin typeface="Comic Sans MS" panose="030F0702030302020204" pitchFamily="66" charset="0"/>
                <a:ea typeface="Arial" panose="020B0604020202020204" pitchFamily="34" charset="0"/>
                <a:cs typeface="+mn-ea"/>
              </a:rPr>
              <a:t>ICML2022</a:t>
            </a:r>
            <a:r>
              <a:rPr lang="en-US" altLang="zh-CN" sz="700" dirty="0">
                <a:solidFill>
                  <a:schemeClr val="tx1"/>
                </a:solidFill>
                <a:latin typeface="Comic Sans MS" panose="030F0702030302020204" pitchFamily="66" charset="0"/>
              </a:rPr>
              <a:t>)</a:t>
            </a:r>
            <a:r>
              <a:rPr lang="en-US" altLang="zh-CN" sz="800" dirty="0">
                <a:solidFill>
                  <a:schemeClr val="tx1"/>
                </a:solidFill>
                <a:latin typeface="Comic Sans MS" panose="030F0702030302020204" pitchFamily="66" charset="0"/>
              </a:rPr>
              <a:t>,</a:t>
            </a:r>
            <a:r>
              <a:rPr lang="zh-CN" altLang="en-US" sz="700" dirty="0">
                <a:solidFill>
                  <a:schemeClr val="tx1"/>
                </a:solidFill>
                <a:latin typeface="Comic Sans MS" panose="030F0702030302020204" pitchFamily="66" charset="0"/>
              </a:rPr>
              <a:t> </a:t>
            </a:r>
            <a:r>
              <a:rPr lang="zh-CN" altLang="en-US" sz="900" dirty="0">
                <a:solidFill>
                  <a:schemeClr val="tx1"/>
                </a:solidFill>
                <a:latin typeface="Comic Sans MS" panose="030F0702030302020204" pitchFamily="66" charset="0"/>
              </a:rPr>
              <a:t>Non-Stationary Transforme</a:t>
            </a:r>
            <a:r>
              <a:rPr lang="en-US" altLang="zh-CN" sz="900" dirty="0">
                <a:solidFill>
                  <a:schemeClr val="tx1"/>
                </a:solidFill>
                <a:latin typeface="Comic Sans MS" panose="030F0702030302020204" pitchFamily="66" charset="0"/>
              </a:rPr>
              <a:t>r</a:t>
            </a:r>
            <a:r>
              <a:rPr lang="en-US" altLang="zh-CN" sz="700" dirty="0">
                <a:solidFill>
                  <a:schemeClr val="tx1"/>
                </a:solidFill>
                <a:latin typeface="Comic Sans MS" panose="030F0702030302020204" pitchFamily="66" charset="0"/>
              </a:rPr>
              <a:t>(</a:t>
            </a:r>
            <a:r>
              <a:rPr kumimoji="0" lang="en-US" altLang="zh-CN" sz="700" b="1" i="0" u="none" strike="noStrike" kern="0" cap="none" spc="0" normalizeH="0" baseline="0" noProof="1">
                <a:solidFill>
                  <a:srgbClr val="443CDC"/>
                </a:solidFill>
                <a:latin typeface="Comic Sans MS" panose="030F0702030302020204" pitchFamily="66" charset="0"/>
                <a:ea typeface="Arial" panose="020B0604020202020204" pitchFamily="34" charset="0"/>
                <a:cs typeface="+mn-ea"/>
              </a:rPr>
              <a:t>NeurIPS2022</a:t>
            </a:r>
            <a:r>
              <a:rPr lang="en-US" altLang="zh-CN" sz="700" dirty="0">
                <a:solidFill>
                  <a:schemeClr val="tx1"/>
                </a:solidFill>
                <a:latin typeface="Comic Sans MS" panose="030F0702030302020204" pitchFamily="66" charset="0"/>
              </a:rPr>
              <a:t>)</a:t>
            </a:r>
            <a:r>
              <a:rPr lang="en-US" altLang="zh-CN" sz="800" dirty="0">
                <a:solidFill>
                  <a:schemeClr val="tx1"/>
                </a:solidFill>
                <a:latin typeface="Comic Sans MS" panose="030F0702030302020204" pitchFamily="66" charset="0"/>
              </a:rPr>
              <a:t>,</a:t>
            </a:r>
            <a:r>
              <a:rPr lang="en-US" altLang="zh-CN" sz="700" dirty="0">
                <a:solidFill>
                  <a:schemeClr val="tx1"/>
                </a:solidFill>
                <a:latin typeface="Comic Sans MS" panose="030F0702030302020204" pitchFamily="66" charset="0"/>
              </a:rPr>
              <a:t> </a:t>
            </a:r>
            <a:r>
              <a:rPr lang="zh-CN" altLang="en-US" sz="900" dirty="0">
                <a:solidFill>
                  <a:schemeClr val="tx1"/>
                </a:solidFill>
                <a:latin typeface="Comic Sans MS" panose="030F0702030302020204" pitchFamily="66" charset="0"/>
              </a:rPr>
              <a:t>Informer</a:t>
            </a:r>
            <a:r>
              <a:rPr lang="en-US" altLang="zh-CN" sz="700" dirty="0">
                <a:solidFill>
                  <a:schemeClr val="tx1"/>
                </a:solidFill>
                <a:latin typeface="Comic Sans MS" panose="030F0702030302020204" pitchFamily="66" charset="0"/>
              </a:rPr>
              <a:t>(</a:t>
            </a:r>
            <a:r>
              <a:rPr kumimoji="0" lang="en-US" altLang="zh-CN" sz="700" b="1" i="0" u="none" strike="noStrike" kern="0" cap="none" spc="0" normalizeH="0" baseline="0" noProof="1">
                <a:solidFill>
                  <a:srgbClr val="443CDC"/>
                </a:solidFill>
                <a:latin typeface="Comic Sans MS" panose="030F0702030302020204" pitchFamily="66" charset="0"/>
                <a:ea typeface="Arial" panose="020B0604020202020204" pitchFamily="34" charset="0"/>
                <a:cs typeface="+mn-ea"/>
              </a:rPr>
              <a:t>AAAI2021</a:t>
            </a:r>
            <a:r>
              <a:rPr lang="en-US" altLang="zh-CN" sz="700" dirty="0">
                <a:solidFill>
                  <a:schemeClr val="tx1"/>
                </a:solidFill>
                <a:latin typeface="Comic Sans MS" panose="030F0702030302020204" pitchFamily="66" charset="0"/>
              </a:rPr>
              <a:t>)</a:t>
            </a:r>
            <a:r>
              <a:rPr lang="en-US" altLang="zh-CN" sz="800" dirty="0">
                <a:solidFill>
                  <a:schemeClr val="tx1"/>
                </a:solidFill>
                <a:latin typeface="Comic Sans MS" panose="030F0702030302020204" pitchFamily="66" charset="0"/>
              </a:rPr>
              <a:t>,</a:t>
            </a:r>
            <a:r>
              <a:rPr lang="en-US" altLang="zh-CN" sz="700" dirty="0">
                <a:solidFill>
                  <a:schemeClr val="tx1"/>
                </a:solidFill>
                <a:latin typeface="Comic Sans MS" panose="030F0702030302020204" pitchFamily="66" charset="0"/>
              </a:rPr>
              <a:t> </a:t>
            </a:r>
            <a:r>
              <a:rPr lang="zh-CN" altLang="en-US" sz="900" dirty="0">
                <a:solidFill>
                  <a:schemeClr val="tx1"/>
                </a:solidFill>
                <a:latin typeface="Comic Sans MS" panose="030F0702030302020204" pitchFamily="66" charset="0"/>
              </a:rPr>
              <a:t>Autoformer</a:t>
            </a:r>
            <a:r>
              <a:rPr lang="en-US" altLang="zh-CN" sz="700" dirty="0">
                <a:solidFill>
                  <a:schemeClr val="tx1"/>
                </a:solidFill>
                <a:latin typeface="Comic Sans MS" panose="030F0702030302020204" pitchFamily="66" charset="0"/>
              </a:rPr>
              <a:t>(</a:t>
            </a:r>
            <a:r>
              <a:rPr kumimoji="0" lang="en-US" altLang="zh-CN" sz="700" b="1" i="0" u="none" strike="noStrike" kern="0" cap="none" spc="0" normalizeH="0" baseline="0" noProof="1">
                <a:solidFill>
                  <a:srgbClr val="443CDC"/>
                </a:solidFill>
                <a:latin typeface="Comic Sans MS" panose="030F0702030302020204" pitchFamily="66" charset="0"/>
                <a:ea typeface="Arial" panose="020B0604020202020204" pitchFamily="34" charset="0"/>
                <a:cs typeface="+mn-ea"/>
              </a:rPr>
              <a:t>NeurIPS2021</a:t>
            </a:r>
            <a:r>
              <a:rPr lang="en-US" altLang="zh-CN" sz="700" dirty="0">
                <a:solidFill>
                  <a:schemeClr val="tx1"/>
                </a:solidFill>
                <a:latin typeface="Comic Sans MS" panose="030F0702030302020204" pitchFamily="66" charset="0"/>
              </a:rPr>
              <a:t>)</a:t>
            </a:r>
          </a:p>
          <a:p>
            <a:pPr marL="171450" indent="-171450">
              <a:buFont typeface="Wingdings" panose="05000000000000000000" pitchFamily="2" charset="2"/>
              <a:buChar char="Ø"/>
            </a:pPr>
            <a:r>
              <a:rPr lang="zh-CN" altLang="en-US" sz="900" b="1" dirty="0">
                <a:solidFill>
                  <a:schemeClr val="accent1"/>
                </a:solidFill>
                <a:latin typeface="Comic Sans MS" panose="030F0702030302020204" pitchFamily="66" charset="0"/>
              </a:rPr>
              <a:t>TCN:</a:t>
            </a:r>
            <a:r>
              <a:rPr lang="zh-CN" altLang="en-US" sz="900" dirty="0">
                <a:solidFill>
                  <a:schemeClr val="tx1"/>
                </a:solidFill>
                <a:latin typeface="Comic Sans MS" panose="030F0702030302020204" pitchFamily="66" charset="0"/>
              </a:rPr>
              <a:t>TimesNet</a:t>
            </a:r>
            <a:r>
              <a:rPr lang="en-US" altLang="zh-CN" sz="700" dirty="0">
                <a:solidFill>
                  <a:schemeClr val="tx1"/>
                </a:solidFill>
                <a:latin typeface="Comic Sans MS" panose="030F0702030302020204" pitchFamily="66" charset="0"/>
              </a:rPr>
              <a:t>(</a:t>
            </a:r>
            <a:r>
              <a:rPr kumimoji="0" lang="en-US" altLang="zh-CN" sz="700" b="1" i="0" u="none" strike="noStrike" kern="0" cap="none" spc="0" normalizeH="0" baseline="0" noProof="1">
                <a:solidFill>
                  <a:srgbClr val="443CDC"/>
                </a:solidFill>
                <a:latin typeface="Comic Sans MS" panose="030F0702030302020204" pitchFamily="66" charset="0"/>
                <a:ea typeface="Arial" panose="020B0604020202020204" pitchFamily="34" charset="0"/>
                <a:cs typeface="+mn-ea"/>
              </a:rPr>
              <a:t>ICLR2023</a:t>
            </a:r>
            <a:r>
              <a:rPr lang="en-US" altLang="zh-CN" sz="700" dirty="0">
                <a:solidFill>
                  <a:schemeClr val="tx1"/>
                </a:solidFill>
                <a:latin typeface="Comic Sans MS" panose="030F0702030302020204" pitchFamily="66" charset="0"/>
              </a:rPr>
              <a:t>)</a:t>
            </a:r>
          </a:p>
          <a:p>
            <a:pPr marL="171450" indent="-171450">
              <a:buFont typeface="Wingdings" panose="05000000000000000000" pitchFamily="2" charset="2"/>
              <a:buChar char="Ø"/>
            </a:pPr>
            <a:r>
              <a:rPr lang="zh-CN" altLang="en-US" sz="900" b="1" dirty="0">
                <a:solidFill>
                  <a:schemeClr val="accent1"/>
                </a:solidFill>
                <a:latin typeface="Comic Sans MS" panose="030F0702030302020204" pitchFamily="66" charset="0"/>
              </a:rPr>
              <a:t>MLP</a:t>
            </a:r>
            <a:r>
              <a:rPr lang="en-US" altLang="zh-CN" sz="900" b="1" dirty="0">
                <a:solidFill>
                  <a:schemeClr val="accent1"/>
                </a:solidFill>
                <a:latin typeface="Comic Sans MS" panose="030F0702030302020204" pitchFamily="66" charset="0"/>
              </a:rPr>
              <a:t>:</a:t>
            </a:r>
            <a:r>
              <a:rPr lang="zh-CN" altLang="en-US" sz="900" dirty="0">
                <a:solidFill>
                  <a:schemeClr val="tx1"/>
                </a:solidFill>
                <a:latin typeface="Comic Sans MS" panose="030F0702030302020204" pitchFamily="66" charset="0"/>
              </a:rPr>
              <a:t>D</a:t>
            </a:r>
            <a:r>
              <a:rPr lang="en-US" altLang="zh-CN" sz="900" dirty="0">
                <a:solidFill>
                  <a:schemeClr val="tx1"/>
                </a:solidFill>
                <a:latin typeface="Comic Sans MS" panose="030F0702030302020204" pitchFamily="66" charset="0"/>
              </a:rPr>
              <a:t>L</a:t>
            </a:r>
            <a:r>
              <a:rPr lang="zh-CN" altLang="en-US" sz="900" dirty="0">
                <a:solidFill>
                  <a:schemeClr val="tx1"/>
                </a:solidFill>
                <a:latin typeface="Comic Sans MS" panose="030F0702030302020204" pitchFamily="66" charset="0"/>
              </a:rPr>
              <a:t>inear</a:t>
            </a:r>
            <a:r>
              <a:rPr lang="en-US" altLang="zh-CN" sz="700" dirty="0">
                <a:solidFill>
                  <a:schemeClr val="tx1"/>
                </a:solidFill>
                <a:latin typeface="Comic Sans MS" panose="030F0702030302020204" pitchFamily="66" charset="0"/>
              </a:rPr>
              <a:t>(</a:t>
            </a:r>
            <a:r>
              <a:rPr kumimoji="0" lang="en-US" altLang="zh-CN" sz="700" b="1" i="0" u="none" strike="noStrike" kern="0" cap="none" spc="0" normalizeH="0" baseline="0" noProof="1">
                <a:solidFill>
                  <a:srgbClr val="443CDC"/>
                </a:solidFill>
                <a:latin typeface="Comic Sans MS" panose="030F0702030302020204" pitchFamily="66" charset="0"/>
                <a:ea typeface="Arial" panose="020B0604020202020204" pitchFamily="34" charset="0"/>
                <a:cs typeface="+mn-ea"/>
              </a:rPr>
              <a:t>AAAI2023</a:t>
            </a:r>
            <a:r>
              <a:rPr lang="en-US" altLang="zh-CN" sz="700" dirty="0">
                <a:solidFill>
                  <a:schemeClr val="tx1"/>
                </a:solidFill>
                <a:latin typeface="Comic Sans MS" panose="030F0702030302020204" pitchFamily="66" charset="0"/>
              </a:rPr>
              <a:t>)</a:t>
            </a:r>
            <a:r>
              <a:rPr lang="en-US" altLang="zh-CN" sz="800" dirty="0">
                <a:solidFill>
                  <a:schemeClr val="tx1"/>
                </a:solidFill>
                <a:latin typeface="Comic Sans MS" panose="030F0702030302020204" pitchFamily="66" charset="0"/>
              </a:rPr>
              <a:t>, </a:t>
            </a:r>
            <a:r>
              <a:rPr lang="zh-CN" altLang="en-US" sz="900" dirty="0">
                <a:solidFill>
                  <a:schemeClr val="tx1"/>
                </a:solidFill>
                <a:latin typeface="Comic Sans MS" panose="030F0702030302020204" pitchFamily="66" charset="0"/>
              </a:rPr>
              <a:t>TiDE</a:t>
            </a:r>
            <a:r>
              <a:rPr lang="en-US" altLang="zh-CN" sz="700" dirty="0">
                <a:solidFill>
                  <a:schemeClr val="tx1"/>
                </a:solidFill>
                <a:latin typeface="Comic Sans MS" panose="030F0702030302020204" pitchFamily="66" charset="0"/>
              </a:rPr>
              <a:t>(</a:t>
            </a:r>
            <a:r>
              <a:rPr kumimoji="0" lang="en-US" altLang="zh-CN" sz="700" b="1" i="0" u="none" strike="noStrike" kern="0" cap="none" spc="0" normalizeH="0" baseline="0" noProof="1">
                <a:solidFill>
                  <a:srgbClr val="443CDC"/>
                </a:solidFill>
                <a:latin typeface="Comic Sans MS" panose="030F0702030302020204" pitchFamily="66" charset="0"/>
                <a:ea typeface="Arial" panose="020B0604020202020204" pitchFamily="34" charset="0"/>
                <a:cs typeface="+mn-ea"/>
              </a:rPr>
              <a:t>arXiv23</a:t>
            </a:r>
            <a:r>
              <a:rPr lang="en-US" altLang="zh-CN" sz="700" dirty="0">
                <a:solidFill>
                  <a:schemeClr val="tx1"/>
                </a:solidFill>
                <a:latin typeface="Comic Sans MS" panose="030F0702030302020204" pitchFamily="66" charset="0"/>
              </a:rPr>
              <a:t>)</a:t>
            </a:r>
            <a:r>
              <a:rPr lang="en-US" altLang="zh-CN" sz="800" dirty="0">
                <a:solidFill>
                  <a:schemeClr val="tx1"/>
                </a:solidFill>
                <a:latin typeface="Comic Sans MS" panose="030F0702030302020204" pitchFamily="66" charset="0"/>
              </a:rPr>
              <a:t>,</a:t>
            </a:r>
            <a:r>
              <a:rPr lang="en-US" altLang="zh-CN" sz="700" dirty="0">
                <a:solidFill>
                  <a:schemeClr val="tx1"/>
                </a:solidFill>
                <a:latin typeface="Comic Sans MS" panose="030F0702030302020204" pitchFamily="66" charset="0"/>
              </a:rPr>
              <a:t> </a:t>
            </a:r>
            <a:r>
              <a:rPr lang="en-US" altLang="zh-CN" sz="900" dirty="0" err="1">
                <a:solidFill>
                  <a:schemeClr val="tx1"/>
                </a:solidFill>
                <a:latin typeface="Comic Sans MS" panose="030F0702030302020204" pitchFamily="66" charset="0"/>
              </a:rPr>
              <a:t>LightTS</a:t>
            </a:r>
            <a:r>
              <a:rPr lang="en-US" altLang="zh-CN" sz="700" dirty="0">
                <a:solidFill>
                  <a:schemeClr val="tx1"/>
                </a:solidFill>
                <a:latin typeface="Comic Sans MS" panose="030F0702030302020204" pitchFamily="66" charset="0"/>
              </a:rPr>
              <a:t>(</a:t>
            </a:r>
            <a:r>
              <a:rPr kumimoji="0" lang="en-US" altLang="zh-CN" sz="700" b="1" i="0" u="none" strike="noStrike" kern="0" cap="none" spc="0" normalizeH="0" baseline="0" noProof="1">
                <a:solidFill>
                  <a:srgbClr val="443CDC"/>
                </a:solidFill>
                <a:latin typeface="Comic Sans MS" panose="030F0702030302020204" pitchFamily="66" charset="0"/>
                <a:ea typeface="Arial" panose="020B0604020202020204" pitchFamily="34" charset="0"/>
                <a:cs typeface="+mn-ea"/>
              </a:rPr>
              <a:t>arXiv23</a:t>
            </a:r>
            <a:r>
              <a:rPr lang="en-US" altLang="zh-CN" sz="700" dirty="0">
                <a:solidFill>
                  <a:schemeClr val="tx1"/>
                </a:solidFill>
                <a:latin typeface="Comic Sans MS" panose="030F0702030302020204" pitchFamily="66" charset="0"/>
              </a:rPr>
              <a:t>)</a:t>
            </a:r>
            <a:endParaRPr lang="zh-CN" altLang="en-US" sz="700" dirty="0">
              <a:solidFill>
                <a:schemeClr val="tx1"/>
              </a:solidFill>
              <a:latin typeface="Comic Sans MS" panose="030F0702030302020204" pitchFamily="66" charset="0"/>
            </a:endParaRPr>
          </a:p>
        </p:txBody>
      </p:sp>
      <p:sp>
        <p:nvSpPr>
          <p:cNvPr id="9" name="矩形 8"/>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0"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4 Experiments</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1"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D6BE91D5-7030-0D3E-9A8D-193182BB30B1}"/>
              </a:ext>
            </a:extLst>
          </p:cNvPr>
          <p:cNvPicPr>
            <a:picLocks noChangeAspect="1"/>
          </p:cNvPicPr>
          <p:nvPr/>
        </p:nvPicPr>
        <p:blipFill>
          <a:blip r:embed="rId6"/>
          <a:stretch>
            <a:fillRect/>
          </a:stretch>
        </p:blipFill>
        <p:spPr>
          <a:xfrm>
            <a:off x="79635" y="747877"/>
            <a:ext cx="3352800" cy="9332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7"/>
          <p:cNvSpPr txBox="1"/>
          <p:nvPr/>
        </p:nvSpPr>
        <p:spPr>
          <a:xfrm>
            <a:off x="2609850" y="1501775"/>
            <a:ext cx="352312" cy="1323439"/>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研究背</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景</a:t>
            </a:r>
            <a:endParaRPr lang="en-US" altLang="zh-CN" sz="2000" b="1" dirty="0">
              <a:solidFill>
                <a:schemeClr val="bg1"/>
              </a:solidFill>
              <a:latin typeface="微软雅黑" panose="020B0503020204020204" charset="-122"/>
              <a:ea typeface="微软雅黑" panose="020B0503020204020204" charset="-122"/>
            </a:endParaRPr>
          </a:p>
        </p:txBody>
      </p:sp>
      <p:sp>
        <p:nvSpPr>
          <p:cNvPr id="49" name="矩形 48"/>
          <p:cNvSpPr/>
          <p:nvPr/>
        </p:nvSpPr>
        <p:spPr>
          <a:xfrm>
            <a:off x="2152650" y="2294610"/>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5" name="文本框 2"/>
          <p:cNvSpPr txBox="1">
            <a:spLocks noChangeArrowheads="1"/>
          </p:cNvSpPr>
          <p:nvPr/>
        </p:nvSpPr>
        <p:spPr bwMode="auto">
          <a:xfrm>
            <a:off x="21294" y="403163"/>
            <a:ext cx="3960155" cy="29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1000" dirty="0">
                <a:solidFill>
                  <a:srgbClr val="0D2A7C"/>
                </a:solidFill>
              </a:rPr>
              <a:t>Results</a:t>
            </a:r>
            <a:r>
              <a:rPr lang="zh-CN" altLang="en-US" sz="1000" dirty="0">
                <a:solidFill>
                  <a:srgbClr val="0D2A7C"/>
                </a:solidFill>
              </a:rPr>
              <a:t>（</a:t>
            </a:r>
            <a:r>
              <a:rPr lang="en-US" altLang="zh-CN" sz="1000" dirty="0">
                <a:solidFill>
                  <a:srgbClr val="FF0000"/>
                </a:solidFill>
              </a:rPr>
              <a:t>RED</a:t>
            </a:r>
            <a:r>
              <a:rPr lang="zh-CN" altLang="en-US" sz="1000" dirty="0">
                <a:solidFill>
                  <a:srgbClr val="FF0000"/>
                </a:solidFill>
              </a:rPr>
              <a:t> </a:t>
            </a:r>
            <a:r>
              <a:rPr lang="en-US" altLang="zh-CN" sz="1000" dirty="0">
                <a:solidFill>
                  <a:schemeClr val="tx1"/>
                </a:solidFill>
              </a:rPr>
              <a:t>best</a:t>
            </a:r>
            <a:r>
              <a:rPr lang="zh-CN" altLang="en-US" sz="1000" dirty="0">
                <a:solidFill>
                  <a:srgbClr val="0D2A7C"/>
                </a:solidFill>
              </a:rPr>
              <a:t>，</a:t>
            </a:r>
            <a:r>
              <a:rPr lang="en-US" altLang="zh-CN" sz="1000" dirty="0">
                <a:solidFill>
                  <a:srgbClr val="443CDC"/>
                </a:solidFill>
              </a:rPr>
              <a:t>BLUE </a:t>
            </a:r>
            <a:r>
              <a:rPr lang="en-US" altLang="zh-CN" sz="1000" dirty="0">
                <a:solidFill>
                  <a:schemeClr val="tx1"/>
                </a:solidFill>
              </a:rPr>
              <a:t>second best</a:t>
            </a:r>
            <a:r>
              <a:rPr lang="zh-CN" altLang="en-US" sz="1000" dirty="0">
                <a:solidFill>
                  <a:srgbClr val="0D2A7C"/>
                </a:solidFill>
              </a:rPr>
              <a:t>）</a:t>
            </a:r>
          </a:p>
        </p:txBody>
      </p:sp>
      <p:sp>
        <p:nvSpPr>
          <p:cNvPr id="2" name="矩形 1"/>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4"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4 Experiments</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735468" y="457053"/>
            <a:ext cx="1794993" cy="230832"/>
          </a:xfrm>
          <a:prstGeom prst="rect">
            <a:avLst/>
          </a:prstGeom>
          <a:noFill/>
        </p:spPr>
        <p:txBody>
          <a:bodyPr wrap="square" rtlCol="0">
            <a:spAutoFit/>
          </a:bodyPr>
          <a:lstStyle/>
          <a:p>
            <a:r>
              <a:rPr lang="en-US" altLang="zh-CN" sz="900" b="1" dirty="0">
                <a:solidFill>
                  <a:schemeClr val="accent1"/>
                </a:solidFill>
                <a:latin typeface="Comic Sans MS" panose="030F0702030302020204" pitchFamily="66" charset="0"/>
              </a:rPr>
              <a:t>12 × 7 × 4 = 336 settings</a:t>
            </a:r>
            <a:endParaRPr lang="zh-CN" altLang="en-US" sz="900" b="1" dirty="0">
              <a:solidFill>
                <a:schemeClr val="accent1"/>
              </a:solidFill>
              <a:latin typeface="Comic Sans MS" panose="030F0702030302020204" pitchFamily="66" charset="0"/>
            </a:endParaRPr>
          </a:p>
        </p:txBody>
      </p:sp>
      <p:pic>
        <p:nvPicPr>
          <p:cNvPr id="9" name="图片 8">
            <a:extLst>
              <a:ext uri="{FF2B5EF4-FFF2-40B4-BE49-F238E27FC236}">
                <a16:creationId xmlns:a16="http://schemas.microsoft.com/office/drawing/2014/main" id="{7D6CADC6-7EA7-AC7B-BA68-18023BFAE660}"/>
              </a:ext>
            </a:extLst>
          </p:cNvPr>
          <p:cNvPicPr>
            <a:picLocks noChangeAspect="1"/>
          </p:cNvPicPr>
          <p:nvPr/>
        </p:nvPicPr>
        <p:blipFill>
          <a:blip r:embed="rId4"/>
          <a:stretch>
            <a:fillRect/>
          </a:stretch>
        </p:blipFill>
        <p:spPr>
          <a:xfrm>
            <a:off x="265437" y="656647"/>
            <a:ext cx="4079222" cy="25680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7"/>
          <p:cNvSpPr txBox="1"/>
          <p:nvPr/>
        </p:nvSpPr>
        <p:spPr>
          <a:xfrm>
            <a:off x="2609850" y="1501775"/>
            <a:ext cx="352312" cy="1323439"/>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研究背</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景</a:t>
            </a:r>
            <a:endParaRPr lang="en-US" altLang="zh-CN" sz="2000" b="1" dirty="0">
              <a:solidFill>
                <a:schemeClr val="bg1"/>
              </a:solidFill>
              <a:latin typeface="微软雅黑" panose="020B0503020204020204" charset="-122"/>
              <a:ea typeface="微软雅黑" panose="020B0503020204020204" charset="-122"/>
            </a:endParaRPr>
          </a:p>
        </p:txBody>
      </p:sp>
      <p:sp>
        <p:nvSpPr>
          <p:cNvPr id="49" name="矩形 48"/>
          <p:cNvSpPr/>
          <p:nvPr/>
        </p:nvSpPr>
        <p:spPr>
          <a:xfrm>
            <a:off x="2152650" y="2294610"/>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文本框 2"/>
          <p:cNvSpPr txBox="1">
            <a:spLocks noChangeArrowheads="1"/>
          </p:cNvSpPr>
          <p:nvPr/>
        </p:nvSpPr>
        <p:spPr bwMode="auto">
          <a:xfrm>
            <a:off x="21294" y="403163"/>
            <a:ext cx="3960155"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1000" dirty="0">
                <a:solidFill>
                  <a:srgbClr val="0D2A7C"/>
                </a:solidFill>
              </a:rPr>
              <a:t>Visualization</a:t>
            </a:r>
            <a:r>
              <a:rPr lang="zh-CN" altLang="en-US" sz="1000" dirty="0">
                <a:solidFill>
                  <a:srgbClr val="0D2A7C"/>
                </a:solidFill>
              </a:rPr>
              <a:t>（</a:t>
            </a:r>
            <a:r>
              <a:rPr lang="en-US" altLang="zh-CN" sz="1000" dirty="0">
                <a:solidFill>
                  <a:srgbClr val="0D2A7C"/>
                </a:solidFill>
              </a:rPr>
              <a:t>Traffic</a:t>
            </a:r>
            <a:r>
              <a:rPr lang="zh-CN" altLang="en-US" sz="1000" dirty="0">
                <a:solidFill>
                  <a:srgbClr val="0D2A7C"/>
                </a:solidFill>
              </a:rPr>
              <a:t>）</a:t>
            </a:r>
          </a:p>
        </p:txBody>
      </p:sp>
      <p:sp>
        <p:nvSpPr>
          <p:cNvPr id="5" name="矩形 4"/>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6"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4 Experiments</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47C36638-68A5-DD70-A95E-0307DE9F5ED0}"/>
              </a:ext>
            </a:extLst>
          </p:cNvPr>
          <p:cNvPicPr>
            <a:picLocks noChangeAspect="1"/>
          </p:cNvPicPr>
          <p:nvPr/>
        </p:nvPicPr>
        <p:blipFill>
          <a:blip r:embed="rId4"/>
          <a:stretch>
            <a:fillRect/>
          </a:stretch>
        </p:blipFill>
        <p:spPr>
          <a:xfrm>
            <a:off x="200023" y="635536"/>
            <a:ext cx="4210050" cy="26502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7"/>
          <p:cNvSpPr txBox="1"/>
          <p:nvPr/>
        </p:nvSpPr>
        <p:spPr>
          <a:xfrm>
            <a:off x="2609850" y="1501775"/>
            <a:ext cx="352312" cy="1323439"/>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研究背</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景</a:t>
            </a:r>
            <a:endParaRPr lang="en-US" altLang="zh-CN" sz="2000" b="1" dirty="0">
              <a:solidFill>
                <a:schemeClr val="bg1"/>
              </a:solidFill>
              <a:latin typeface="微软雅黑" panose="020B0503020204020204" charset="-122"/>
              <a:ea typeface="微软雅黑" panose="020B0503020204020204" charset="-122"/>
            </a:endParaRPr>
          </a:p>
        </p:txBody>
      </p:sp>
      <p:sp>
        <p:nvSpPr>
          <p:cNvPr id="49" name="矩形 48"/>
          <p:cNvSpPr/>
          <p:nvPr/>
        </p:nvSpPr>
        <p:spPr>
          <a:xfrm>
            <a:off x="2152650" y="2294610"/>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a:blip r:embed="rId3"/>
          <a:stretch>
            <a:fillRect/>
          </a:stretch>
        </p:blipFill>
        <p:spPr>
          <a:xfrm>
            <a:off x="3421508" y="1143295"/>
            <a:ext cx="1173954" cy="559118"/>
          </a:xfrm>
          <a:prstGeom prst="rect">
            <a:avLst/>
          </a:prstGeom>
        </p:spPr>
      </p:pic>
      <p:sp>
        <p:nvSpPr>
          <p:cNvPr id="7" name="文本框 2"/>
          <p:cNvSpPr txBox="1">
            <a:spLocks noChangeArrowheads="1"/>
          </p:cNvSpPr>
          <p:nvPr/>
        </p:nvSpPr>
        <p:spPr bwMode="auto">
          <a:xfrm>
            <a:off x="21294" y="403163"/>
            <a:ext cx="3960155"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1000" dirty="0">
                <a:solidFill>
                  <a:srgbClr val="0D2A7C"/>
                </a:solidFill>
              </a:rPr>
              <a:t>Spectral Filter Transform</a:t>
            </a:r>
            <a:endParaRPr lang="zh-CN" altLang="en-US" sz="1000" dirty="0">
              <a:solidFill>
                <a:srgbClr val="0D2A7C"/>
              </a:solidFill>
            </a:endParaRPr>
          </a:p>
        </p:txBody>
      </p:sp>
      <p:sp>
        <p:nvSpPr>
          <p:cNvPr id="14" name="文本框 13"/>
          <p:cNvSpPr txBox="1"/>
          <p:nvPr/>
        </p:nvSpPr>
        <p:spPr>
          <a:xfrm>
            <a:off x="3404083" y="1720686"/>
            <a:ext cx="1173954" cy="215444"/>
          </a:xfrm>
          <a:prstGeom prst="rect">
            <a:avLst/>
          </a:prstGeom>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800" b="1" dirty="0">
                <a:solidFill>
                  <a:schemeClr val="accent1"/>
                </a:solidFill>
                <a:latin typeface="微软雅黑" panose="020B0503020204020204" charset="-122"/>
                <a:ea typeface="微软雅黑" panose="020B0503020204020204" charset="-122"/>
                <a:cs typeface="微软雅黑" panose="020B0503020204020204" charset="-122"/>
              </a:rPr>
              <a:t>Single Layer MLP</a:t>
            </a:r>
            <a:endParaRPr lang="zh-CN" altLang="en-US" sz="800" b="1"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8"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4 Experiments</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EF0A306-CED3-076F-39DA-1C02F8763FE8}"/>
              </a:ext>
            </a:extLst>
          </p:cNvPr>
          <p:cNvSpPr/>
          <p:nvPr/>
        </p:nvSpPr>
        <p:spPr>
          <a:xfrm>
            <a:off x="628650" y="778293"/>
            <a:ext cx="2641902" cy="113882"/>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483BE5EF-1B82-F5A7-2947-9376548A03B3}"/>
              </a:ext>
            </a:extLst>
          </p:cNvPr>
          <p:cNvSpPr/>
          <p:nvPr/>
        </p:nvSpPr>
        <p:spPr>
          <a:xfrm>
            <a:off x="552450" y="1869144"/>
            <a:ext cx="2641902" cy="113882"/>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6476D9C9-F6E1-6414-4E0C-A6DC850A70E8}"/>
              </a:ext>
            </a:extLst>
          </p:cNvPr>
          <p:cNvPicPr>
            <a:picLocks noChangeAspect="1"/>
          </p:cNvPicPr>
          <p:nvPr/>
        </p:nvPicPr>
        <p:blipFill>
          <a:blip r:embed="rId5"/>
          <a:stretch>
            <a:fillRect/>
          </a:stretch>
        </p:blipFill>
        <p:spPr>
          <a:xfrm>
            <a:off x="14638" y="877289"/>
            <a:ext cx="3422571" cy="2211474"/>
          </a:xfrm>
          <a:prstGeom prst="rect">
            <a:avLst/>
          </a:prstGeom>
        </p:spPr>
      </p:pic>
      <p:sp>
        <p:nvSpPr>
          <p:cNvPr id="3" name="文本框 2">
            <a:extLst>
              <a:ext uri="{FF2B5EF4-FFF2-40B4-BE49-F238E27FC236}">
                <a16:creationId xmlns:a16="http://schemas.microsoft.com/office/drawing/2014/main" id="{AA6BDA6D-5AA7-23CA-31D9-364E40C02956}"/>
              </a:ext>
            </a:extLst>
          </p:cNvPr>
          <p:cNvSpPr txBox="1"/>
          <p:nvPr/>
        </p:nvSpPr>
        <p:spPr>
          <a:xfrm>
            <a:off x="3407144" y="2304601"/>
            <a:ext cx="1173954" cy="215444"/>
          </a:xfrm>
          <a:prstGeom prst="rect">
            <a:avLst/>
          </a:prstGeom>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800" b="1" dirty="0">
                <a:solidFill>
                  <a:schemeClr val="accent1"/>
                </a:solidFill>
                <a:latin typeface="微软雅黑" panose="020B0503020204020204" charset="-122"/>
                <a:ea typeface="微软雅黑" panose="020B0503020204020204" charset="-122"/>
                <a:cs typeface="微软雅黑" panose="020B0503020204020204" charset="-122"/>
              </a:rPr>
              <a:t>Macro Patterns</a:t>
            </a:r>
            <a:endParaRPr lang="zh-CN" altLang="en-US" sz="800" b="1"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4" name="箭头: 下 3">
            <a:extLst>
              <a:ext uri="{FF2B5EF4-FFF2-40B4-BE49-F238E27FC236}">
                <a16:creationId xmlns:a16="http://schemas.microsoft.com/office/drawing/2014/main" id="{6CC534A6-FC38-A4AE-1645-3DDCB6083C72}"/>
              </a:ext>
            </a:extLst>
          </p:cNvPr>
          <p:cNvSpPr/>
          <p:nvPr/>
        </p:nvSpPr>
        <p:spPr>
          <a:xfrm>
            <a:off x="3933119" y="1954403"/>
            <a:ext cx="151047" cy="311584"/>
          </a:xfrm>
          <a:prstGeom prst="down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b="1" dirty="0">
              <a:ln w="22225">
                <a:solidFill>
                  <a:schemeClr val="accent2"/>
                </a:solidFill>
                <a:prstDash val="solid"/>
              </a:ln>
              <a:solidFill>
                <a:schemeClr val="accent2">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2152650" y="2294610"/>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文本框 2"/>
          <p:cNvSpPr txBox="1">
            <a:spLocks noChangeArrowheads="1"/>
          </p:cNvSpPr>
          <p:nvPr/>
        </p:nvSpPr>
        <p:spPr bwMode="auto">
          <a:xfrm>
            <a:off x="21294" y="403163"/>
            <a:ext cx="3960155"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1000" dirty="0">
                <a:solidFill>
                  <a:srgbClr val="0D2A7C"/>
                </a:solidFill>
              </a:rPr>
              <a:t>Dynamic Directional Attention</a:t>
            </a:r>
            <a:endParaRPr lang="zh-CN" altLang="en-US" sz="1000" dirty="0">
              <a:solidFill>
                <a:srgbClr val="0D2A7C"/>
              </a:solidFill>
            </a:endParaRPr>
          </a:p>
        </p:txBody>
      </p:sp>
      <p:sp>
        <p:nvSpPr>
          <p:cNvPr id="8" name="矩形 7"/>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9"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4 Experiments</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BA8C2122-BB77-EA5D-56EC-851EBAD0D1F7}"/>
              </a:ext>
            </a:extLst>
          </p:cNvPr>
          <p:cNvPicPr>
            <a:picLocks noChangeAspect="1"/>
          </p:cNvPicPr>
          <p:nvPr/>
        </p:nvPicPr>
        <p:blipFill>
          <a:blip r:embed="rId4"/>
          <a:stretch>
            <a:fillRect/>
          </a:stretch>
        </p:blipFill>
        <p:spPr>
          <a:xfrm>
            <a:off x="825990" y="2111375"/>
            <a:ext cx="1472955" cy="1160069"/>
          </a:xfrm>
          <a:prstGeom prst="rect">
            <a:avLst/>
          </a:prstGeom>
        </p:spPr>
      </p:pic>
      <p:pic>
        <p:nvPicPr>
          <p:cNvPr id="12" name="图片 11">
            <a:extLst>
              <a:ext uri="{FF2B5EF4-FFF2-40B4-BE49-F238E27FC236}">
                <a16:creationId xmlns:a16="http://schemas.microsoft.com/office/drawing/2014/main" id="{31AD20F7-0AF5-9182-92F8-42C12EDF0690}"/>
              </a:ext>
            </a:extLst>
          </p:cNvPr>
          <p:cNvPicPr>
            <a:picLocks noChangeAspect="1"/>
          </p:cNvPicPr>
          <p:nvPr/>
        </p:nvPicPr>
        <p:blipFill>
          <a:blip r:embed="rId5"/>
          <a:stretch>
            <a:fillRect/>
          </a:stretch>
        </p:blipFill>
        <p:spPr>
          <a:xfrm>
            <a:off x="2307415" y="2097817"/>
            <a:ext cx="1472955" cy="1171293"/>
          </a:xfrm>
          <a:prstGeom prst="rect">
            <a:avLst/>
          </a:prstGeom>
        </p:spPr>
      </p:pic>
      <p:pic>
        <p:nvPicPr>
          <p:cNvPr id="13" name="图片 12">
            <a:extLst>
              <a:ext uri="{FF2B5EF4-FFF2-40B4-BE49-F238E27FC236}">
                <a16:creationId xmlns:a16="http://schemas.microsoft.com/office/drawing/2014/main" id="{66C8D873-7C30-B805-044A-938EAB428751}"/>
              </a:ext>
            </a:extLst>
          </p:cNvPr>
          <p:cNvPicPr>
            <a:picLocks noChangeAspect="1"/>
          </p:cNvPicPr>
          <p:nvPr/>
        </p:nvPicPr>
        <p:blipFill>
          <a:blip r:embed="rId6"/>
          <a:stretch>
            <a:fillRect/>
          </a:stretch>
        </p:blipFill>
        <p:spPr>
          <a:xfrm>
            <a:off x="898378" y="666067"/>
            <a:ext cx="2801134" cy="1371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2152650" y="2218322"/>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 name="矩形 2"/>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4"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4 Experiments</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AC8617F5-557D-A3A3-69BE-E0DDF016A9CA}"/>
              </a:ext>
            </a:extLst>
          </p:cNvPr>
          <p:cNvPicPr>
            <a:picLocks noChangeAspect="1"/>
          </p:cNvPicPr>
          <p:nvPr/>
        </p:nvPicPr>
        <p:blipFill>
          <a:blip r:embed="rId4"/>
          <a:stretch>
            <a:fillRect/>
          </a:stretch>
        </p:blipFill>
        <p:spPr>
          <a:xfrm>
            <a:off x="162247" y="467523"/>
            <a:ext cx="4406060" cy="1671264"/>
          </a:xfrm>
          <a:prstGeom prst="rect">
            <a:avLst/>
          </a:prstGeom>
        </p:spPr>
      </p:pic>
      <p:pic>
        <p:nvPicPr>
          <p:cNvPr id="13" name="图片 12">
            <a:extLst>
              <a:ext uri="{FF2B5EF4-FFF2-40B4-BE49-F238E27FC236}">
                <a16:creationId xmlns:a16="http://schemas.microsoft.com/office/drawing/2014/main" id="{62F0681A-A5F6-2B83-9EE7-FB494B912F02}"/>
              </a:ext>
            </a:extLst>
          </p:cNvPr>
          <p:cNvPicPr>
            <a:picLocks noChangeAspect="1"/>
          </p:cNvPicPr>
          <p:nvPr/>
        </p:nvPicPr>
        <p:blipFill>
          <a:blip r:embed="rId5"/>
          <a:stretch>
            <a:fillRect/>
          </a:stretch>
        </p:blipFill>
        <p:spPr>
          <a:xfrm>
            <a:off x="1115880" y="2159176"/>
            <a:ext cx="2378336" cy="10650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2152650" y="2197366"/>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6" name="矩形 5"/>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7"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4 Experiments</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5E36F07C-DDA5-3E4B-F55F-A1B6F911D7F3}"/>
              </a:ext>
            </a:extLst>
          </p:cNvPr>
          <p:cNvPicPr>
            <a:picLocks noChangeAspect="1"/>
          </p:cNvPicPr>
          <p:nvPr/>
        </p:nvPicPr>
        <p:blipFill rotWithShape="1">
          <a:blip r:embed="rId4"/>
          <a:srcRect r="4640"/>
          <a:stretch/>
        </p:blipFill>
        <p:spPr>
          <a:xfrm>
            <a:off x="4361" y="443866"/>
            <a:ext cx="2630820" cy="1478036"/>
          </a:xfrm>
          <a:prstGeom prst="rect">
            <a:avLst/>
          </a:prstGeom>
        </p:spPr>
      </p:pic>
      <p:pic>
        <p:nvPicPr>
          <p:cNvPr id="12" name="图片 11">
            <a:extLst>
              <a:ext uri="{FF2B5EF4-FFF2-40B4-BE49-F238E27FC236}">
                <a16:creationId xmlns:a16="http://schemas.microsoft.com/office/drawing/2014/main" id="{7833C967-B6CC-76DA-8614-2BBA4B8F01F8}"/>
              </a:ext>
            </a:extLst>
          </p:cNvPr>
          <p:cNvPicPr>
            <a:picLocks noChangeAspect="1"/>
          </p:cNvPicPr>
          <p:nvPr/>
        </p:nvPicPr>
        <p:blipFill>
          <a:blip r:embed="rId5"/>
          <a:stretch>
            <a:fillRect/>
          </a:stretch>
        </p:blipFill>
        <p:spPr>
          <a:xfrm>
            <a:off x="12395" y="1892508"/>
            <a:ext cx="2615475" cy="1522031"/>
          </a:xfrm>
          <a:prstGeom prst="rect">
            <a:avLst/>
          </a:prstGeom>
        </p:spPr>
      </p:pic>
      <p:sp>
        <p:nvSpPr>
          <p:cNvPr id="15" name="矩形 14">
            <a:extLst>
              <a:ext uri="{FF2B5EF4-FFF2-40B4-BE49-F238E27FC236}">
                <a16:creationId xmlns:a16="http://schemas.microsoft.com/office/drawing/2014/main" id="{D1F46B71-5E6A-C1A3-0BF5-682CD5E4EDFA}"/>
              </a:ext>
            </a:extLst>
          </p:cNvPr>
          <p:cNvSpPr/>
          <p:nvPr/>
        </p:nvSpPr>
        <p:spPr>
          <a:xfrm>
            <a:off x="2609850" y="605782"/>
            <a:ext cx="1981200" cy="124395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tLang="zh-CN" sz="8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171450" indent="-171450" algn="l">
              <a:buFont typeface="Wingdings" panose="05000000000000000000" pitchFamily="2" charset="2"/>
              <a:buChar char="Ø"/>
            </a:pPr>
            <a:r>
              <a:rPr lang="en-US" altLang="zh-CN" sz="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w/o SFT: Does not eliminate the impact of noise on the model's ability to recognize temporal features.</a:t>
            </a:r>
          </a:p>
          <a:p>
            <a:pPr marL="171450" indent="-171450" algn="l">
              <a:buFont typeface="Wingdings" panose="05000000000000000000" pitchFamily="2" charset="2"/>
              <a:buChar char="Ø"/>
            </a:pPr>
            <a:r>
              <a:rPr lang="en-US" altLang="zh-CN" sz="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w/o DDA: Self-attention mechanisms cannot effectively identify variable correlations.</a:t>
            </a:r>
          </a:p>
          <a:p>
            <a:pPr marL="171450" indent="-171450" algn="l">
              <a:buFont typeface="Wingdings" panose="05000000000000000000" pitchFamily="2" charset="2"/>
              <a:buChar char="Ø"/>
            </a:pPr>
            <a:r>
              <a:rPr lang="en-US" altLang="zh-CN" sz="800" b="1" dirty="0" err="1">
                <a:solidFill>
                  <a:schemeClr val="tx1"/>
                </a:solidFill>
                <a:latin typeface="Times New Roman" panose="02020603050405020304" pitchFamily="18" charset="0"/>
                <a:ea typeface="微软雅黑" panose="020B0503020204020204" charset="-122"/>
                <a:cs typeface="Times New Roman" panose="02020603050405020304" pitchFamily="18" charset="0"/>
              </a:rPr>
              <a:t>SDformer</a:t>
            </a:r>
            <a:r>
              <a:rPr lang="en-US" altLang="zh-CN" sz="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 Addresses both of the above issues, achieving optimal results.</a:t>
            </a:r>
            <a:endParaRPr lang="en-US" altLang="zh-CN" sz="800" b="1" dirty="0">
              <a:solidFill>
                <a:schemeClr val="accent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5739DA63-7831-EF3F-B555-6538385AC587}"/>
              </a:ext>
            </a:extLst>
          </p:cNvPr>
          <p:cNvSpPr/>
          <p:nvPr/>
        </p:nvSpPr>
        <p:spPr>
          <a:xfrm>
            <a:off x="2622933" y="2197366"/>
            <a:ext cx="1981200" cy="10826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Wingdings" panose="05000000000000000000" pitchFamily="2" charset="2"/>
              <a:buChar char="Ø"/>
            </a:pPr>
            <a:r>
              <a:rPr lang="en-US" altLang="zh-CN" sz="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Window size: Ensures effective smoothing without destroying the original characteristics of the sequence.</a:t>
            </a:r>
          </a:p>
          <a:p>
            <a:pPr marL="171450" indent="-171450" algn="l">
              <a:buFont typeface="Wingdings" panose="05000000000000000000" pitchFamily="2" charset="2"/>
              <a:buChar char="Ø"/>
            </a:pPr>
            <a:r>
              <a:rPr lang="en-US" altLang="zh-CN" sz="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Amplitude: Retaining more frequency components in long-term forecasting is crucial for capturing complex temporal dynamics.</a:t>
            </a:r>
            <a:endParaRPr lang="en-US" altLang="zh-CN" sz="800" b="1" dirty="0">
              <a:solidFill>
                <a:schemeClr val="accent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3022DAB-89A2-9CB9-B00C-34704A79BFEE}"/>
              </a:ext>
            </a:extLst>
          </p:cNvPr>
          <p:cNvPicPr>
            <a:picLocks noChangeAspect="1"/>
          </p:cNvPicPr>
          <p:nvPr/>
        </p:nvPicPr>
        <p:blipFill>
          <a:blip r:embed="rId6"/>
          <a:stretch>
            <a:fillRect/>
          </a:stretch>
        </p:blipFill>
        <p:spPr>
          <a:xfrm>
            <a:off x="79635" y="2045640"/>
            <a:ext cx="247650" cy="93705"/>
          </a:xfrm>
          <a:prstGeom prst="rect">
            <a:avLst/>
          </a:prstGeom>
        </p:spPr>
      </p:pic>
      <p:pic>
        <p:nvPicPr>
          <p:cNvPr id="4" name="图片 3">
            <a:extLst>
              <a:ext uri="{FF2B5EF4-FFF2-40B4-BE49-F238E27FC236}">
                <a16:creationId xmlns:a16="http://schemas.microsoft.com/office/drawing/2014/main" id="{351947C2-DDC5-2339-6AB9-906A6864564B}"/>
              </a:ext>
            </a:extLst>
          </p:cNvPr>
          <p:cNvPicPr>
            <a:picLocks noChangeAspect="1"/>
          </p:cNvPicPr>
          <p:nvPr/>
        </p:nvPicPr>
        <p:blipFill>
          <a:blip r:embed="rId6"/>
          <a:stretch>
            <a:fillRect/>
          </a:stretch>
        </p:blipFill>
        <p:spPr>
          <a:xfrm>
            <a:off x="0" y="587375"/>
            <a:ext cx="304800" cy="924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7481"/>
          <a:stretch>
            <a:fillRect/>
          </a:stretch>
        </p:blipFill>
        <p:spPr>
          <a:xfrm>
            <a:off x="0" y="815975"/>
            <a:ext cx="1820760" cy="1733448"/>
          </a:xfrm>
          <a:prstGeom prst="rect">
            <a:avLst/>
          </a:prstGeom>
        </p:spPr>
      </p:pic>
      <p:sp>
        <p:nvSpPr>
          <p:cNvPr id="7" name="矩形 6"/>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8"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4 Experiments</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9"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2DA6F781-27EE-5A2A-0517-40E23FB15355}"/>
              </a:ext>
            </a:extLst>
          </p:cNvPr>
          <p:cNvPicPr>
            <a:picLocks noChangeAspect="1"/>
          </p:cNvPicPr>
          <p:nvPr/>
        </p:nvPicPr>
        <p:blipFill rotWithShape="1">
          <a:blip r:embed="rId5"/>
          <a:srcRect l="1680" t="9320"/>
          <a:stretch/>
        </p:blipFill>
        <p:spPr>
          <a:xfrm>
            <a:off x="1820760" y="1349375"/>
            <a:ext cx="276225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18E8A98C-5F66-6BCB-61AC-28DF18DC3BDE}"/>
              </a:ext>
            </a:extLst>
          </p:cNvPr>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 Beyond Transformers</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4" name="图片 3">
            <a:extLst>
              <a:ext uri="{FF2B5EF4-FFF2-40B4-BE49-F238E27FC236}">
                <a16:creationId xmlns:a16="http://schemas.microsoft.com/office/drawing/2014/main" id="{03E69E66-0ED1-276D-AAA9-40CEB179CE2E}"/>
              </a:ext>
            </a:extLst>
          </p:cNvPr>
          <p:cNvPicPr>
            <a:picLocks noChangeAspect="1"/>
          </p:cNvPicPr>
          <p:nvPr/>
        </p:nvPicPr>
        <p:blipFill>
          <a:blip r:embed="rId4"/>
          <a:stretch>
            <a:fillRect/>
          </a:stretch>
        </p:blipFill>
        <p:spPr>
          <a:xfrm>
            <a:off x="19050" y="1947455"/>
            <a:ext cx="2990850" cy="1040910"/>
          </a:xfrm>
          <a:prstGeom prst="rect">
            <a:avLst/>
          </a:prstGeom>
        </p:spPr>
      </p:pic>
      <p:pic>
        <p:nvPicPr>
          <p:cNvPr id="6" name="图片 5">
            <a:extLst>
              <a:ext uri="{FF2B5EF4-FFF2-40B4-BE49-F238E27FC236}">
                <a16:creationId xmlns:a16="http://schemas.microsoft.com/office/drawing/2014/main" id="{0CE9F019-D318-4840-14C7-12B5F01A6A2D}"/>
              </a:ext>
            </a:extLst>
          </p:cNvPr>
          <p:cNvPicPr>
            <a:picLocks noChangeAspect="1"/>
          </p:cNvPicPr>
          <p:nvPr/>
        </p:nvPicPr>
        <p:blipFill>
          <a:blip r:embed="rId5"/>
          <a:stretch>
            <a:fillRect/>
          </a:stretch>
        </p:blipFill>
        <p:spPr>
          <a:xfrm>
            <a:off x="19050" y="619796"/>
            <a:ext cx="2902494" cy="1110579"/>
          </a:xfrm>
          <a:prstGeom prst="rect">
            <a:avLst/>
          </a:prstGeom>
        </p:spPr>
      </p:pic>
      <p:sp>
        <p:nvSpPr>
          <p:cNvPr id="8" name="文本框 7">
            <a:extLst>
              <a:ext uri="{FF2B5EF4-FFF2-40B4-BE49-F238E27FC236}">
                <a16:creationId xmlns:a16="http://schemas.microsoft.com/office/drawing/2014/main" id="{2C9C659A-8932-75CF-50C0-C757F5AA2102}"/>
              </a:ext>
            </a:extLst>
          </p:cNvPr>
          <p:cNvSpPr txBox="1"/>
          <p:nvPr/>
        </p:nvSpPr>
        <p:spPr>
          <a:xfrm>
            <a:off x="888312" y="1693539"/>
            <a:ext cx="2121588" cy="253916"/>
          </a:xfrm>
          <a:prstGeom prst="rect">
            <a:avLst/>
          </a:prstGeom>
          <a:noFill/>
        </p:spPr>
        <p:txBody>
          <a:bodyPr wrap="square">
            <a:spAutoFit/>
          </a:bodyPr>
          <a:lstStyle/>
          <a:p>
            <a:r>
              <a:rPr lang="en-US" altLang="zh-CN" sz="1050" dirty="0"/>
              <a:t>A</a:t>
            </a:r>
            <a:r>
              <a:rPr lang="zh-CN" altLang="en-US" sz="1050" dirty="0"/>
              <a:t>rxiv 2402.11463</a:t>
            </a:r>
          </a:p>
        </p:txBody>
      </p:sp>
      <p:sp>
        <p:nvSpPr>
          <p:cNvPr id="12" name="文本框 11">
            <a:extLst>
              <a:ext uri="{FF2B5EF4-FFF2-40B4-BE49-F238E27FC236}">
                <a16:creationId xmlns:a16="http://schemas.microsoft.com/office/drawing/2014/main" id="{E1E308CB-3758-58C1-219D-61E57B9371F7}"/>
              </a:ext>
            </a:extLst>
          </p:cNvPr>
          <p:cNvSpPr txBox="1"/>
          <p:nvPr/>
        </p:nvSpPr>
        <p:spPr>
          <a:xfrm>
            <a:off x="888312" y="2929273"/>
            <a:ext cx="1264338" cy="253916"/>
          </a:xfrm>
          <a:prstGeom prst="rect">
            <a:avLst/>
          </a:prstGeom>
          <a:noFill/>
        </p:spPr>
        <p:txBody>
          <a:bodyPr wrap="square">
            <a:spAutoFit/>
          </a:bodyPr>
          <a:lstStyle/>
          <a:p>
            <a:r>
              <a:rPr lang="en-US" altLang="zh-CN" sz="1050" dirty="0"/>
              <a:t>A</a:t>
            </a:r>
            <a:r>
              <a:rPr lang="zh-CN" altLang="en-US" sz="1050" dirty="0"/>
              <a:t>rxiv 2405.16312</a:t>
            </a:r>
          </a:p>
        </p:txBody>
      </p:sp>
      <p:pic>
        <p:nvPicPr>
          <p:cNvPr id="17" name="图片 16">
            <a:extLst>
              <a:ext uri="{FF2B5EF4-FFF2-40B4-BE49-F238E27FC236}">
                <a16:creationId xmlns:a16="http://schemas.microsoft.com/office/drawing/2014/main" id="{672FAA37-42EF-5D34-A2F9-A56AC94D696C}"/>
              </a:ext>
            </a:extLst>
          </p:cNvPr>
          <p:cNvPicPr>
            <a:picLocks noChangeAspect="1"/>
          </p:cNvPicPr>
          <p:nvPr/>
        </p:nvPicPr>
        <p:blipFill>
          <a:blip r:embed="rId6"/>
          <a:stretch>
            <a:fillRect/>
          </a:stretch>
        </p:blipFill>
        <p:spPr>
          <a:xfrm>
            <a:off x="3078018" y="1107709"/>
            <a:ext cx="1425575" cy="1425575"/>
          </a:xfrm>
          <a:prstGeom prst="rect">
            <a:avLst/>
          </a:prstGeom>
        </p:spPr>
      </p:pic>
      <p:sp>
        <p:nvSpPr>
          <p:cNvPr id="18" name="文本框 17">
            <a:extLst>
              <a:ext uri="{FF2B5EF4-FFF2-40B4-BE49-F238E27FC236}">
                <a16:creationId xmlns:a16="http://schemas.microsoft.com/office/drawing/2014/main" id="{59CD5F2C-D3C6-ECE6-85C2-8F04B3DFFF68}"/>
              </a:ext>
            </a:extLst>
          </p:cNvPr>
          <p:cNvSpPr txBox="1"/>
          <p:nvPr/>
        </p:nvSpPr>
        <p:spPr>
          <a:xfrm>
            <a:off x="3194129" y="2416175"/>
            <a:ext cx="1264338" cy="415498"/>
          </a:xfrm>
          <a:prstGeom prst="rect">
            <a:avLst/>
          </a:prstGeom>
          <a:noFill/>
        </p:spPr>
        <p:txBody>
          <a:bodyPr wrap="square">
            <a:spAutoFit/>
          </a:bodyPr>
          <a:lstStyle/>
          <a:p>
            <a:pPr algn="ctr"/>
            <a:r>
              <a:rPr lang="en-US" altLang="zh-CN" sz="1050" dirty="0"/>
              <a:t>CityMind Lab</a:t>
            </a:r>
          </a:p>
          <a:p>
            <a:pPr algn="ctr"/>
            <a:r>
              <a:rPr lang="en-US" altLang="zh-CN" sz="1050" dirty="0"/>
              <a:t>HKUST(GZ)</a:t>
            </a:r>
            <a:endParaRPr lang="zh-CN" altLang="en-US" sz="1050" dirty="0"/>
          </a:p>
        </p:txBody>
      </p:sp>
    </p:spTree>
    <p:extLst>
      <p:ext uri="{BB962C8B-B14F-4D97-AF65-F5344CB8AC3E}">
        <p14:creationId xmlns:p14="http://schemas.microsoft.com/office/powerpoint/2010/main" val="3418951188"/>
      </p:ext>
    </p:extLst>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solidFill>
                <a:srgbClr val="0D2A7C"/>
              </a:solidFill>
            </a:endParaRPr>
          </a:p>
        </p:txBody>
      </p:sp>
      <p:sp>
        <p:nvSpPr>
          <p:cNvPr id="4"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2"/>
          <p:cNvSpPr txBox="1">
            <a:spLocks noChangeArrowheads="1"/>
          </p:cNvSpPr>
          <p:nvPr/>
        </p:nvSpPr>
        <p:spPr bwMode="auto">
          <a:xfrm>
            <a:off x="1314450" y="1341558"/>
            <a:ext cx="217752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0" indent="0" algn="ctr">
              <a:buSzPct val="100000"/>
              <a:buNone/>
            </a:pPr>
            <a:r>
              <a:rPr lang="en-US" altLang="zh-CN" sz="2400" dirty="0">
                <a:solidFill>
                  <a:srgbClr val="0D2A7C"/>
                </a:solidFill>
              </a:rPr>
              <a:t>Thanks!</a:t>
            </a:r>
            <a:endParaRPr lang="zh-CN" altLang="en-US" sz="2400" dirty="0">
              <a:solidFill>
                <a:srgbClr val="0D2A7C"/>
              </a:solidFill>
            </a:endParaRPr>
          </a:p>
        </p:txBody>
      </p:sp>
      <p:pic>
        <p:nvPicPr>
          <p:cNvPr id="14" name="图片 13">
            <a:extLst>
              <a:ext uri="{FF2B5EF4-FFF2-40B4-BE49-F238E27FC236}">
                <a16:creationId xmlns:a16="http://schemas.microsoft.com/office/drawing/2014/main" id="{D3F417B7-0D36-4AFB-9C08-169ACE89B122}"/>
              </a:ext>
            </a:extLst>
          </p:cNvPr>
          <p:cNvPicPr>
            <a:picLocks noChangeAspect="1"/>
          </p:cNvPicPr>
          <p:nvPr/>
        </p:nvPicPr>
        <p:blipFill>
          <a:blip r:embed="rId4"/>
          <a:stretch>
            <a:fillRect/>
          </a:stretch>
        </p:blipFill>
        <p:spPr>
          <a:xfrm>
            <a:off x="823926" y="1382529"/>
            <a:ext cx="676260" cy="695692"/>
          </a:xfrm>
          <a:prstGeom prst="rect">
            <a:avLst/>
          </a:prstGeom>
        </p:spPr>
      </p:pic>
      <p:pic>
        <p:nvPicPr>
          <p:cNvPr id="16" name="图片 15">
            <a:extLst>
              <a:ext uri="{FF2B5EF4-FFF2-40B4-BE49-F238E27FC236}">
                <a16:creationId xmlns:a16="http://schemas.microsoft.com/office/drawing/2014/main" id="{9E704E8F-38CE-2397-F1B5-1874E85BEDEF}"/>
              </a:ext>
            </a:extLst>
          </p:cNvPr>
          <p:cNvPicPr>
            <a:picLocks noChangeAspect="1"/>
          </p:cNvPicPr>
          <p:nvPr/>
        </p:nvPicPr>
        <p:blipFill>
          <a:blip r:embed="rId5"/>
          <a:stretch>
            <a:fillRect/>
          </a:stretch>
        </p:blipFill>
        <p:spPr>
          <a:xfrm>
            <a:off x="3270552" y="1382529"/>
            <a:ext cx="687919" cy="695692"/>
          </a:xfrm>
          <a:prstGeom prst="rect">
            <a:avLst/>
          </a:prstGeom>
        </p:spPr>
      </p:pic>
      <p:sp>
        <p:nvSpPr>
          <p:cNvPr id="17" name="文本框 16">
            <a:extLst>
              <a:ext uri="{FF2B5EF4-FFF2-40B4-BE49-F238E27FC236}">
                <a16:creationId xmlns:a16="http://schemas.microsoft.com/office/drawing/2014/main" id="{C50BF96F-B5F9-6920-753F-D99C3199EE8E}"/>
              </a:ext>
            </a:extLst>
          </p:cNvPr>
          <p:cNvSpPr txBox="1"/>
          <p:nvPr/>
        </p:nvSpPr>
        <p:spPr>
          <a:xfrm>
            <a:off x="628656" y="2025681"/>
            <a:ext cx="1066800" cy="400110"/>
          </a:xfrm>
          <a:prstGeom prst="rect">
            <a:avLst/>
          </a:prstGeom>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2000" dirty="0" err="1"/>
              <a:t>Wechat</a:t>
            </a:r>
            <a:endParaRPr lang="zh-CN" altLang="en-US" sz="2000" b="0" dirty="0"/>
          </a:p>
        </p:txBody>
      </p:sp>
      <p:sp>
        <p:nvSpPr>
          <p:cNvPr id="19" name="文本框 18">
            <a:extLst>
              <a:ext uri="{FF2B5EF4-FFF2-40B4-BE49-F238E27FC236}">
                <a16:creationId xmlns:a16="http://schemas.microsoft.com/office/drawing/2014/main" id="{D7415113-4400-BE7C-4E4F-07A739E9491E}"/>
              </a:ext>
            </a:extLst>
          </p:cNvPr>
          <p:cNvSpPr txBox="1"/>
          <p:nvPr/>
        </p:nvSpPr>
        <p:spPr>
          <a:xfrm>
            <a:off x="3143250" y="2025681"/>
            <a:ext cx="1066800" cy="400110"/>
          </a:xfrm>
          <a:prstGeom prst="rect">
            <a:avLst/>
          </a:prstGeom>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2000" dirty="0"/>
              <a:t>Profile</a:t>
            </a:r>
            <a:endParaRPr lang="zh-CN" altLang="en-US" sz="2000" b="0" dirty="0"/>
          </a:p>
        </p:txBody>
      </p:sp>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2152650" y="1950140"/>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4" name="矩形 3"/>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p:nvPr/>
        </p:nvSpPr>
        <p:spPr>
          <a:xfrm>
            <a:off x="79635" y="49199"/>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rPr>
              <a:t>1 Introduction</a:t>
            </a:r>
            <a:endParaRPr kumimoji="1" lang="zh-CN" altLang="en-US" sz="1410" dirty="0">
              <a:solidFill>
                <a:schemeClr val="bg1"/>
              </a:solidFill>
              <a:latin typeface="微软雅黑" panose="020B0503020204020204" charset="-122"/>
              <a:ea typeface="微软雅黑" panose="020B0503020204020204" charset="-122"/>
            </a:endParaRPr>
          </a:p>
        </p:txBody>
      </p:sp>
      <p:sp>
        <p:nvSpPr>
          <p:cNvPr id="2" name="矩形 1">
            <a:extLst>
              <a:ext uri="{FF2B5EF4-FFF2-40B4-BE49-F238E27FC236}">
                <a16:creationId xmlns:a16="http://schemas.microsoft.com/office/drawing/2014/main" id="{E29DA202-991B-3925-57A7-2013C0294D85}"/>
              </a:ext>
            </a:extLst>
          </p:cNvPr>
          <p:cNvSpPr/>
          <p:nvPr/>
        </p:nvSpPr>
        <p:spPr>
          <a:xfrm>
            <a:off x="109744" y="1627091"/>
            <a:ext cx="1814306" cy="103284"/>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6CD19D1A-5AA5-3DCF-16B3-71C34E7F7825}"/>
              </a:ext>
            </a:extLst>
          </p:cNvPr>
          <p:cNvPicPr>
            <a:picLocks noChangeAspect="1"/>
          </p:cNvPicPr>
          <p:nvPr/>
        </p:nvPicPr>
        <p:blipFill rotWithShape="1">
          <a:blip r:embed="rId4"/>
          <a:srcRect l="1275" t="4830" r="1487" b="51017"/>
          <a:stretch/>
        </p:blipFill>
        <p:spPr>
          <a:xfrm>
            <a:off x="362408" y="1280801"/>
            <a:ext cx="3858703" cy="840361"/>
          </a:xfrm>
          <a:prstGeom prst="rect">
            <a:avLst/>
          </a:prstGeom>
        </p:spPr>
      </p:pic>
      <p:pic>
        <p:nvPicPr>
          <p:cNvPr id="12" name="图片 11">
            <a:extLst>
              <a:ext uri="{FF2B5EF4-FFF2-40B4-BE49-F238E27FC236}">
                <a16:creationId xmlns:a16="http://schemas.microsoft.com/office/drawing/2014/main" id="{273128A6-5EA6-553C-752E-FE6AEB181DBA}"/>
              </a:ext>
            </a:extLst>
          </p:cNvPr>
          <p:cNvPicPr>
            <a:picLocks noChangeAspect="1"/>
          </p:cNvPicPr>
          <p:nvPr/>
        </p:nvPicPr>
        <p:blipFill rotWithShape="1">
          <a:blip r:embed="rId5"/>
          <a:srcRect t="12107" b="44284"/>
          <a:stretch/>
        </p:blipFill>
        <p:spPr>
          <a:xfrm>
            <a:off x="628650" y="2101485"/>
            <a:ext cx="3202033" cy="811128"/>
          </a:xfrm>
          <a:prstGeom prst="rect">
            <a:avLst/>
          </a:prstGeom>
        </p:spPr>
      </p:pic>
      <p:sp>
        <p:nvSpPr>
          <p:cNvPr id="3" name="矩形 2">
            <a:extLst>
              <a:ext uri="{FF2B5EF4-FFF2-40B4-BE49-F238E27FC236}">
                <a16:creationId xmlns:a16="http://schemas.microsoft.com/office/drawing/2014/main" id="{C8A185D7-8942-0FF9-1896-6D21CE55A639}"/>
              </a:ext>
            </a:extLst>
          </p:cNvPr>
          <p:cNvSpPr/>
          <p:nvPr/>
        </p:nvSpPr>
        <p:spPr>
          <a:xfrm>
            <a:off x="323850" y="472156"/>
            <a:ext cx="3935821" cy="74131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eaLnBrk="1" fontAlgn="auto" latinLnBrk="0" hangingPunct="1">
              <a:spcAft>
                <a:spcPts val="300"/>
              </a:spcAft>
              <a:buFont typeface="Wingdings" panose="05000000000000000000" pitchFamily="2" charset="2"/>
              <a:buChar char="Ø"/>
            </a:pPr>
            <a:r>
              <a:rPr lang="en-US" altLang="zh-CN" sz="900" dirty="0">
                <a:solidFill>
                  <a:schemeClr val="tx1"/>
                </a:solidFill>
              </a:rPr>
              <a:t>Time series data is </a:t>
            </a:r>
            <a:r>
              <a:rPr lang="en-US" altLang="zh-CN" sz="900" dirty="0">
                <a:solidFill>
                  <a:srgbClr val="FF0000"/>
                </a:solidFill>
              </a:rPr>
              <a:t>ubiquitous</a:t>
            </a:r>
            <a:r>
              <a:rPr lang="en-US" altLang="zh-CN" sz="900" dirty="0">
                <a:solidFill>
                  <a:schemeClr val="tx1"/>
                </a:solidFill>
              </a:rPr>
              <a:t> in human production and daily life. </a:t>
            </a:r>
          </a:p>
          <a:p>
            <a:pPr marL="171450" indent="-171450" algn="l" eaLnBrk="1" fontAlgn="auto" latinLnBrk="0" hangingPunct="1">
              <a:spcAft>
                <a:spcPts val="300"/>
              </a:spcAft>
              <a:buFont typeface="Wingdings" panose="05000000000000000000" pitchFamily="2" charset="2"/>
              <a:buChar char="Ø"/>
            </a:pPr>
            <a:r>
              <a:rPr lang="en-US" altLang="zh-CN" sz="900" dirty="0">
                <a:solidFill>
                  <a:schemeClr val="tx1"/>
                </a:solidFill>
              </a:rPr>
              <a:t>With the rapid development of the Internet of Things and big data, a </a:t>
            </a:r>
            <a:r>
              <a:rPr lang="en-US" altLang="zh-CN" sz="900" dirty="0">
                <a:solidFill>
                  <a:srgbClr val="FF0000"/>
                </a:solidFill>
              </a:rPr>
              <a:t>vast array of time series data has emerged.</a:t>
            </a:r>
            <a:endParaRPr lang="en-US" altLang="zh-CN" sz="900" dirty="0">
              <a:solidFill>
                <a:schemeClr val="tx1"/>
              </a:solidFill>
            </a:endParaRPr>
          </a:p>
          <a:p>
            <a:pPr marL="171450" indent="-171450" algn="l" eaLnBrk="1" fontAlgn="auto" latinLnBrk="0" hangingPunct="1">
              <a:spcAft>
                <a:spcPts val="300"/>
              </a:spcAft>
              <a:buFont typeface="Wingdings" panose="05000000000000000000" pitchFamily="2" charset="2"/>
              <a:buChar char="Ø"/>
            </a:pPr>
            <a:r>
              <a:rPr lang="en-US" altLang="zh-CN" sz="900" dirty="0">
                <a:solidFill>
                  <a:schemeClr val="tx1"/>
                </a:solidFill>
              </a:rPr>
              <a:t>Analyzing and utilizing this massive volume of temporal data has become an important issue in the field of </a:t>
            </a:r>
            <a:r>
              <a:rPr lang="en-US" altLang="zh-CN" sz="900" dirty="0">
                <a:solidFill>
                  <a:srgbClr val="FF0000"/>
                </a:solidFill>
              </a:rPr>
              <a:t>data mining.</a:t>
            </a:r>
            <a:endParaRPr lang="zh-CN" altLang="en-US" sz="900" dirty="0">
              <a:solidFill>
                <a:srgbClr val="FF0000"/>
              </a:solidFill>
            </a:endParaRPr>
          </a:p>
        </p:txBody>
      </p:sp>
      <p:sp>
        <p:nvSpPr>
          <p:cNvPr id="7" name="矩形 6">
            <a:extLst>
              <a:ext uri="{FF2B5EF4-FFF2-40B4-BE49-F238E27FC236}">
                <a16:creationId xmlns:a16="http://schemas.microsoft.com/office/drawing/2014/main" id="{03462DC1-B111-C845-1198-6A185080CC91}"/>
              </a:ext>
            </a:extLst>
          </p:cNvPr>
          <p:cNvSpPr/>
          <p:nvPr/>
        </p:nvSpPr>
        <p:spPr>
          <a:xfrm>
            <a:off x="-2" y="2933538"/>
            <a:ext cx="4610100" cy="30797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FF0000"/>
                </a:solidFill>
                <a:ea typeface="微软雅黑" panose="020B0503020204020204" charset="-122"/>
              </a:rPr>
              <a:t>Long-term</a:t>
            </a:r>
            <a:r>
              <a:rPr lang="en-US" altLang="zh-CN" sz="1100" dirty="0">
                <a:solidFill>
                  <a:schemeClr val="tx1"/>
                </a:solidFill>
                <a:ea typeface="微软雅黑" panose="020B0503020204020204" charset="-122"/>
              </a:rPr>
              <a:t> and </a:t>
            </a:r>
            <a:r>
              <a:rPr lang="en-US" altLang="zh-CN" sz="1100" dirty="0">
                <a:solidFill>
                  <a:srgbClr val="FF0000"/>
                </a:solidFill>
                <a:ea typeface="微软雅黑" panose="020B0503020204020204" charset="-122"/>
              </a:rPr>
              <a:t>accurate</a:t>
            </a:r>
            <a:r>
              <a:rPr lang="en-US" altLang="zh-CN" sz="1100" dirty="0">
                <a:solidFill>
                  <a:schemeClr val="tx1"/>
                </a:solidFill>
                <a:ea typeface="微软雅黑" panose="020B0503020204020204" charset="-122"/>
              </a:rPr>
              <a:t> forecasting is of great significance for human production and daily life.</a:t>
            </a:r>
            <a:endParaRPr lang="zh-CN" altLang="en-US" sz="1100" dirty="0">
              <a:solidFill>
                <a:schemeClr val="tx1"/>
              </a:solidFill>
              <a:ea typeface="微软雅黑" panose="020B0503020204020204" charset="-122"/>
            </a:endParaRPr>
          </a:p>
        </p:txBody>
      </p:sp>
      <p:sp>
        <p:nvSpPr>
          <p:cNvPr id="13" name="文本框 12">
            <a:extLst>
              <a:ext uri="{FF2B5EF4-FFF2-40B4-BE49-F238E27FC236}">
                <a16:creationId xmlns:a16="http://schemas.microsoft.com/office/drawing/2014/main" id="{C6AD7C30-F740-4AFA-A14C-4568AE18F834}"/>
              </a:ext>
            </a:extLst>
          </p:cNvPr>
          <p:cNvSpPr txBox="1"/>
          <p:nvPr/>
        </p:nvSpPr>
        <p:spPr>
          <a:xfrm>
            <a:off x="2838450" y="3243257"/>
            <a:ext cx="1828799" cy="169277"/>
          </a:xfrm>
          <a:prstGeom prst="rect">
            <a:avLst/>
          </a:prstGeom>
          <a:noFill/>
        </p:spPr>
        <p:txBody>
          <a:bodyPr wrap="square">
            <a:spAutoFit/>
          </a:bodyPr>
          <a:lstStyle/>
          <a:p>
            <a:r>
              <a:rPr lang="en-US" altLang="zh-CN" sz="500" dirty="0"/>
              <a:t>https://wuhaixu2016.github.io/pdf/ICLR2023_TimesNet.</a:t>
            </a:r>
            <a:r>
              <a:rPr lang="zh-CN" altLang="en-US" sz="500" dirty="0"/>
              <a:t>pdf</a:t>
            </a:r>
          </a:p>
        </p:txBody>
      </p:sp>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ppt_x"/>
                                          </p:val>
                                        </p:tav>
                                        <p:tav tm="100000">
                                          <p:val>
                                            <p:strVal val="#ppt_x"/>
                                          </p:val>
                                        </p:tav>
                                      </p:tavLst>
                                    </p:anim>
                                    <p:anim calcmode="lin" valueType="num">
                                      <p:cBhvr additive="base">
                                        <p:cTn id="8" dur="2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50" fill="hold"/>
                                        <p:tgtEl>
                                          <p:spTgt spid="7"/>
                                        </p:tgtEl>
                                        <p:attrNameLst>
                                          <p:attrName>ppt_x</p:attrName>
                                        </p:attrNameLst>
                                      </p:cBhvr>
                                      <p:tavLst>
                                        <p:tav tm="0">
                                          <p:val>
                                            <p:strVal val="#ppt_x"/>
                                          </p:val>
                                        </p:tav>
                                        <p:tav tm="100000">
                                          <p:val>
                                            <p:strVal val="#ppt_x"/>
                                          </p:val>
                                        </p:tav>
                                      </p:tavLst>
                                    </p:anim>
                                    <p:anim calcmode="lin" valueType="num">
                                      <p:cBhvr additive="base">
                                        <p:cTn id="12"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3058037" y="1044575"/>
            <a:ext cx="1295400" cy="54745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mj-ea"/>
              <a:ea typeface="+mj-ea"/>
            </a:endParaRPr>
          </a:p>
        </p:txBody>
      </p:sp>
      <p:sp>
        <p:nvSpPr>
          <p:cNvPr id="12" name="矩形 11"/>
          <p:cNvSpPr/>
          <p:nvPr>
            <p:custDataLst>
              <p:tags r:id="rId2"/>
            </p:custDataLst>
          </p:nvPr>
        </p:nvSpPr>
        <p:spPr>
          <a:xfrm>
            <a:off x="3058037" y="2233089"/>
            <a:ext cx="1295400" cy="54745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mj-ea"/>
              <a:ea typeface="+mj-ea"/>
            </a:endParaRPr>
          </a:p>
        </p:txBody>
      </p:sp>
      <p:sp>
        <p:nvSpPr>
          <p:cNvPr id="49" name="矩形 48"/>
          <p:cNvSpPr/>
          <p:nvPr/>
        </p:nvSpPr>
        <p:spPr>
          <a:xfrm>
            <a:off x="2152650" y="2294610"/>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a:blip r:embed="rId7"/>
          <a:stretch>
            <a:fillRect/>
          </a:stretch>
        </p:blipFill>
        <p:spPr>
          <a:xfrm>
            <a:off x="323850" y="664140"/>
            <a:ext cx="2380625" cy="1323439"/>
          </a:xfrm>
          <a:prstGeom prst="rect">
            <a:avLst/>
          </a:prstGeom>
        </p:spPr>
      </p:pic>
      <p:pic>
        <p:nvPicPr>
          <p:cNvPr id="7" name="图片 6"/>
          <p:cNvPicPr>
            <a:picLocks noChangeAspect="1"/>
          </p:cNvPicPr>
          <p:nvPr/>
        </p:nvPicPr>
        <p:blipFill>
          <a:blip r:embed="rId8"/>
          <a:stretch>
            <a:fillRect/>
          </a:stretch>
        </p:blipFill>
        <p:spPr>
          <a:xfrm>
            <a:off x="171450" y="1996142"/>
            <a:ext cx="2752167" cy="1038867"/>
          </a:xfrm>
          <a:prstGeom prst="rect">
            <a:avLst/>
          </a:prstGeom>
        </p:spPr>
      </p:pic>
      <p:sp>
        <p:nvSpPr>
          <p:cNvPr id="8" name="文本框 7"/>
          <p:cNvSpPr txBox="1"/>
          <p:nvPr>
            <p:custDataLst>
              <p:tags r:id="rId3"/>
            </p:custDataLst>
          </p:nvPr>
        </p:nvSpPr>
        <p:spPr>
          <a:xfrm>
            <a:off x="3020060" y="1049655"/>
            <a:ext cx="1436370" cy="553085"/>
          </a:xfrm>
          <a:prstGeom prst="rect">
            <a:avLst/>
          </a:prstGeom>
          <a:noFill/>
        </p:spPr>
        <p:txBody>
          <a:bodyPr wrap="square" rtlCol="0">
            <a:spAutoFit/>
          </a:bodyPr>
          <a:lstStyle/>
          <a:p>
            <a:pPr algn="ctr"/>
            <a:r>
              <a:rPr lang="en-US" altLang="zh-CN" sz="1050" b="1" dirty="0" err="1">
                <a:solidFill>
                  <a:schemeClr val="tx1"/>
                </a:solidFill>
                <a:latin typeface="微软雅黑" panose="020B0503020204020204" charset="-122"/>
                <a:ea typeface="微软雅黑" panose="020B0503020204020204" charset="-122"/>
                <a:cs typeface="Cascadia Code" panose="020B0609020000020004" pitchFamily="49" charset="0"/>
              </a:rPr>
              <a:t>StemGNN</a:t>
            </a:r>
            <a:endParaRPr lang="en-US" altLang="zh-CN" sz="1050" b="1" dirty="0">
              <a:solidFill>
                <a:schemeClr val="tx1"/>
              </a:solidFill>
              <a:latin typeface="微软雅黑" panose="020B0503020204020204" charset="-122"/>
              <a:ea typeface="微软雅黑" panose="020B0503020204020204" charset="-122"/>
              <a:cs typeface="Cascadia Code" panose="020B0609020000020004" pitchFamily="49" charset="0"/>
            </a:endParaRPr>
          </a:p>
          <a:p>
            <a:pPr algn="ctr"/>
            <a:r>
              <a:rPr lang="en-US" altLang="zh-CN" sz="1050" b="1" dirty="0">
                <a:solidFill>
                  <a:schemeClr val="accent1"/>
                </a:solidFill>
                <a:latin typeface="微软雅黑" panose="020B0503020204020204" charset="-122"/>
                <a:ea typeface="微软雅黑" panose="020B0503020204020204" charset="-122"/>
                <a:cs typeface="Cascadia Code" panose="020B0609020000020004" pitchFamily="49" charset="0"/>
              </a:rPr>
              <a:t>Frequency + GNN</a:t>
            </a:r>
            <a:r>
              <a:rPr lang="zh-CN" altLang="en-US" sz="900" b="1" dirty="0">
                <a:solidFill>
                  <a:schemeClr val="tx1"/>
                </a:solidFill>
                <a:latin typeface="Comic Sans MS" panose="030F0702030302020204" pitchFamily="66" charset="0"/>
                <a:cs typeface="Cascadia Code" panose="020B0609020000020004" pitchFamily="49" charset="0"/>
              </a:rPr>
              <a:t>（</a:t>
            </a:r>
            <a:r>
              <a:rPr lang="en-US" altLang="zh-CN" sz="900" b="1" dirty="0" err="1">
                <a:solidFill>
                  <a:schemeClr val="tx1"/>
                </a:solidFill>
                <a:latin typeface="Comic Sans MS" panose="030F0702030302020204" pitchFamily="66" charset="0"/>
                <a:ea typeface="Cascadia Code" panose="020B0609020000020004" pitchFamily="49" charset="0"/>
                <a:cs typeface="Cascadia Code" panose="020B0609020000020004" pitchFamily="49" charset="0"/>
              </a:rPr>
              <a:t>NeurIPS</a:t>
            </a:r>
            <a:r>
              <a:rPr lang="en-US" altLang="zh-CN" sz="900" b="1" dirty="0">
                <a:solidFill>
                  <a:schemeClr val="tx1"/>
                </a:solidFill>
                <a:latin typeface="Comic Sans MS" panose="030F0702030302020204" pitchFamily="66" charset="0"/>
                <a:ea typeface="Cascadia Code" panose="020B0609020000020004" pitchFamily="49" charset="0"/>
                <a:cs typeface="Cascadia Code" panose="020B0609020000020004" pitchFamily="49" charset="0"/>
              </a:rPr>
              <a:t> 2020</a:t>
            </a:r>
            <a:r>
              <a:rPr lang="zh-CN" altLang="en-US" sz="900" b="1" dirty="0">
                <a:solidFill>
                  <a:schemeClr val="tx1"/>
                </a:solidFill>
                <a:latin typeface="Comic Sans MS" panose="030F0702030302020204" pitchFamily="66" charset="0"/>
                <a:cs typeface="Cascadia Code" panose="020B0609020000020004" pitchFamily="49" charset="0"/>
              </a:rPr>
              <a:t>）</a:t>
            </a:r>
          </a:p>
        </p:txBody>
      </p:sp>
      <p:sp>
        <p:nvSpPr>
          <p:cNvPr id="9" name="文本框 8"/>
          <p:cNvSpPr txBox="1"/>
          <p:nvPr>
            <p:custDataLst>
              <p:tags r:id="rId4"/>
            </p:custDataLst>
          </p:nvPr>
        </p:nvSpPr>
        <p:spPr>
          <a:xfrm>
            <a:off x="3021076" y="2226285"/>
            <a:ext cx="1371601" cy="553085"/>
          </a:xfrm>
          <a:prstGeom prst="rect">
            <a:avLst/>
          </a:prstGeom>
          <a:noFill/>
        </p:spPr>
        <p:txBody>
          <a:bodyPr wrap="square" rtlCol="0">
            <a:spAutoFit/>
          </a:bodyPr>
          <a:lstStyle/>
          <a:p>
            <a:pPr algn="ctr"/>
            <a:r>
              <a:rPr lang="en-US" altLang="zh-CN" sz="1050" b="1" dirty="0" err="1">
                <a:solidFill>
                  <a:schemeClr val="tx1"/>
                </a:solidFill>
                <a:latin typeface="微软雅黑" panose="020B0503020204020204" charset="-122"/>
                <a:ea typeface="微软雅黑" panose="020B0503020204020204" charset="-122"/>
                <a:cs typeface="Cascadia Code" panose="020B0609020000020004" pitchFamily="49" charset="0"/>
              </a:rPr>
              <a:t>FreTS</a:t>
            </a:r>
            <a:endParaRPr lang="en-US" altLang="zh-CN" sz="1050" b="1" dirty="0">
              <a:solidFill>
                <a:schemeClr val="tx1"/>
              </a:solidFill>
              <a:latin typeface="微软雅黑" panose="020B0503020204020204" charset="-122"/>
              <a:ea typeface="微软雅黑" panose="020B0503020204020204" charset="-122"/>
              <a:cs typeface="Cascadia Code" panose="020B0609020000020004" pitchFamily="49" charset="0"/>
            </a:endParaRPr>
          </a:p>
          <a:p>
            <a:pPr algn="ctr"/>
            <a:r>
              <a:rPr lang="en-US" altLang="zh-CN" sz="1050" b="1" dirty="0">
                <a:solidFill>
                  <a:schemeClr val="accent1"/>
                </a:solidFill>
                <a:latin typeface="微软雅黑" panose="020B0503020204020204" charset="-122"/>
                <a:ea typeface="微软雅黑" panose="020B0503020204020204" charset="-122"/>
                <a:cs typeface="Cascadia Code" panose="020B0609020000020004" pitchFamily="49" charset="0"/>
              </a:rPr>
              <a:t>Frequency + MLP</a:t>
            </a:r>
            <a:r>
              <a:rPr lang="zh-CN" altLang="en-US" sz="900" b="1" dirty="0">
                <a:solidFill>
                  <a:schemeClr val="tx1"/>
                </a:solidFill>
                <a:latin typeface="Comic Sans MS" panose="030F0702030302020204" pitchFamily="66" charset="0"/>
                <a:ea typeface="Cascadia Code" panose="020B0609020000020004" pitchFamily="49" charset="0"/>
                <a:cs typeface="Cascadia Code" panose="020B0609020000020004" pitchFamily="49" charset="0"/>
              </a:rPr>
              <a:t>（</a:t>
            </a:r>
            <a:r>
              <a:rPr lang="en-US" altLang="zh-CN" sz="900" b="1" dirty="0" err="1">
                <a:solidFill>
                  <a:schemeClr val="tx1"/>
                </a:solidFill>
                <a:latin typeface="Comic Sans MS" panose="030F0702030302020204" pitchFamily="66" charset="0"/>
                <a:ea typeface="Cascadia Code" panose="020B0609020000020004" pitchFamily="49" charset="0"/>
                <a:cs typeface="Cascadia Code" panose="020B0609020000020004" pitchFamily="49" charset="0"/>
              </a:rPr>
              <a:t>NeurIPS</a:t>
            </a:r>
            <a:r>
              <a:rPr lang="en-US" altLang="zh-CN" sz="900" b="1" dirty="0">
                <a:solidFill>
                  <a:schemeClr val="tx1"/>
                </a:solidFill>
                <a:latin typeface="Comic Sans MS" panose="030F0702030302020204" pitchFamily="66" charset="0"/>
                <a:ea typeface="Cascadia Code" panose="020B0609020000020004" pitchFamily="49" charset="0"/>
                <a:cs typeface="Cascadia Code" panose="020B0609020000020004" pitchFamily="49" charset="0"/>
              </a:rPr>
              <a:t> 2023</a:t>
            </a:r>
            <a:r>
              <a:rPr lang="zh-CN" altLang="en-US" sz="900" b="1" dirty="0">
                <a:solidFill>
                  <a:schemeClr val="tx1"/>
                </a:solidFill>
                <a:latin typeface="Comic Sans MS" panose="030F0702030302020204" pitchFamily="66" charset="0"/>
                <a:ea typeface="Cascadia Code" panose="020B0609020000020004" pitchFamily="49" charset="0"/>
                <a:cs typeface="Cascadia Code" panose="020B0609020000020004" pitchFamily="49" charset="0"/>
              </a:rPr>
              <a:t>）</a:t>
            </a:r>
            <a:endParaRPr lang="zh-CN" altLang="en-US" sz="1050" b="1" dirty="0">
              <a:solidFill>
                <a:schemeClr val="tx1"/>
              </a:solidFill>
              <a:latin typeface="Comic Sans MS" panose="030F0702030302020204" pitchFamily="66" charset="0"/>
              <a:ea typeface="+mj-ea"/>
              <a:cs typeface="Cascadia Code" panose="020B0609020000020004" pitchFamily="49" charset="0"/>
            </a:endParaRPr>
          </a:p>
        </p:txBody>
      </p:sp>
      <p:sp>
        <p:nvSpPr>
          <p:cNvPr id="2" name="矩形 1"/>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3"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p:nvPr/>
        </p:nvSpPr>
        <p:spPr>
          <a:xfrm>
            <a:off x="79635" y="49199"/>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rPr>
              <a:t>2 Related Work</a:t>
            </a:r>
            <a:endParaRPr kumimoji="1" lang="zh-CN" altLang="en-US" sz="1410" dirty="0">
              <a:solidFill>
                <a:schemeClr val="bg1"/>
              </a:solidFill>
              <a:latin typeface="微软雅黑" panose="020B0503020204020204" charset="-122"/>
              <a:ea typeface="微软雅黑" panose="020B0503020204020204" charset="-122"/>
            </a:endParaRPr>
          </a:p>
        </p:txBody>
      </p:sp>
      <p:sp>
        <p:nvSpPr>
          <p:cNvPr id="4" name="文本框 2">
            <a:extLst>
              <a:ext uri="{FF2B5EF4-FFF2-40B4-BE49-F238E27FC236}">
                <a16:creationId xmlns:a16="http://schemas.microsoft.com/office/drawing/2014/main" id="{73DB8402-4420-0036-8685-70851A2CC387}"/>
              </a:ext>
            </a:extLst>
          </p:cNvPr>
          <p:cNvSpPr txBox="1">
            <a:spLocks noChangeArrowheads="1"/>
          </p:cNvSpPr>
          <p:nvPr/>
        </p:nvSpPr>
        <p:spPr bwMode="auto">
          <a:xfrm>
            <a:off x="-37934" y="404595"/>
            <a:ext cx="4722155" cy="25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800" dirty="0">
                <a:solidFill>
                  <a:srgbClr val="0D2A7C"/>
                </a:solidFill>
              </a:rPr>
              <a:t>Foundational Time Series Forecasting Models Based on Frequency Domain Methods</a:t>
            </a:r>
            <a:endParaRPr lang="zh-CN" altLang="en-US" sz="800" dirty="0">
              <a:solidFill>
                <a:srgbClr val="0D2A7C"/>
              </a:solidFill>
            </a:endParaRPr>
          </a:p>
        </p:txBody>
      </p:sp>
      <p:sp>
        <p:nvSpPr>
          <p:cNvPr id="10" name="矩形 9">
            <a:extLst>
              <a:ext uri="{FF2B5EF4-FFF2-40B4-BE49-F238E27FC236}">
                <a16:creationId xmlns:a16="http://schemas.microsoft.com/office/drawing/2014/main" id="{F9703C16-F0FC-850C-4214-E7F0C7DB54E7}"/>
              </a:ext>
            </a:extLst>
          </p:cNvPr>
          <p:cNvSpPr/>
          <p:nvPr/>
        </p:nvSpPr>
        <p:spPr>
          <a:xfrm>
            <a:off x="0" y="3061162"/>
            <a:ext cx="4610100" cy="30797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ea typeface="微软雅黑" panose="020B0503020204020204" charset="-122"/>
              </a:rPr>
              <a:t>Modeling time series in the frequency domain often involves integrating classical foundational models.</a:t>
            </a:r>
            <a:endParaRPr lang="zh-CN" altLang="en-US" sz="1100" dirty="0">
              <a:solidFill>
                <a:schemeClr val="tx1"/>
              </a:solidFill>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0"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082792" y="2072120"/>
            <a:ext cx="1295400" cy="65659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mj-ea"/>
              <a:ea typeface="+mj-ea"/>
            </a:endParaRPr>
          </a:p>
        </p:txBody>
      </p:sp>
      <p:pic>
        <p:nvPicPr>
          <p:cNvPr id="2" name="图片 1"/>
          <p:cNvPicPr>
            <a:picLocks noChangeAspect="1"/>
          </p:cNvPicPr>
          <p:nvPr/>
        </p:nvPicPr>
        <p:blipFill rotWithShape="1">
          <a:blip r:embed="rId3"/>
          <a:srcRect l="2018" r="1428"/>
          <a:stretch>
            <a:fillRect/>
          </a:stretch>
        </p:blipFill>
        <p:spPr>
          <a:xfrm>
            <a:off x="211044" y="1860909"/>
            <a:ext cx="2735944" cy="1191557"/>
          </a:xfrm>
          <a:prstGeom prst="rect">
            <a:avLst/>
          </a:prstGeom>
        </p:spPr>
      </p:pic>
      <p:sp>
        <p:nvSpPr>
          <p:cNvPr id="17" name="文本框 16"/>
          <p:cNvSpPr txBox="1"/>
          <p:nvPr/>
        </p:nvSpPr>
        <p:spPr>
          <a:xfrm>
            <a:off x="3067050" y="2035175"/>
            <a:ext cx="1371601" cy="714375"/>
          </a:xfrm>
          <a:prstGeom prst="rect">
            <a:avLst/>
          </a:prstGeom>
          <a:noFill/>
        </p:spPr>
        <p:txBody>
          <a:bodyPr wrap="square" rtlCol="0">
            <a:spAutoFit/>
          </a:bodyPr>
          <a:lstStyle/>
          <a:p>
            <a:pPr algn="ctr"/>
            <a:r>
              <a:rPr lang="en-US" altLang="zh-CN" sz="1050" b="1" dirty="0" err="1">
                <a:solidFill>
                  <a:schemeClr val="tx1"/>
                </a:solidFill>
                <a:latin typeface="微软雅黑" panose="020B0503020204020204" charset="-122"/>
                <a:ea typeface="微软雅黑" panose="020B0503020204020204" charset="-122"/>
                <a:cs typeface="Cascadia Code" panose="020B0609020000020004" pitchFamily="49" charset="0"/>
              </a:rPr>
              <a:t>Autoformer</a:t>
            </a:r>
            <a:endParaRPr lang="en-US" altLang="zh-CN" sz="1050" b="1" dirty="0">
              <a:solidFill>
                <a:schemeClr val="tx1"/>
              </a:solidFill>
              <a:latin typeface="微软雅黑" panose="020B0503020204020204" charset="-122"/>
              <a:ea typeface="微软雅黑" panose="020B0503020204020204" charset="-122"/>
              <a:cs typeface="Cascadia Code" panose="020B0609020000020004" pitchFamily="49" charset="0"/>
            </a:endParaRPr>
          </a:p>
          <a:p>
            <a:pPr algn="ctr"/>
            <a:r>
              <a:rPr lang="en-US" altLang="zh-CN" sz="1050" b="1" dirty="0">
                <a:solidFill>
                  <a:schemeClr val="accent1"/>
                </a:solidFill>
                <a:latin typeface="微软雅黑" panose="020B0503020204020204" charset="-122"/>
                <a:ea typeface="微软雅黑" panose="020B0503020204020204" charset="-122"/>
                <a:cs typeface="Cascadia Code" panose="020B0609020000020004" pitchFamily="49" charset="0"/>
              </a:rPr>
              <a:t>Auto-Correlation</a:t>
            </a:r>
          </a:p>
          <a:p>
            <a:pPr algn="ctr"/>
            <a:r>
              <a:rPr lang="en-US" altLang="zh-CN" sz="1050" b="1" dirty="0">
                <a:solidFill>
                  <a:schemeClr val="accent1"/>
                </a:solidFill>
                <a:latin typeface="Comic Sans MS" panose="030F0702030302020204" pitchFamily="66" charset="0"/>
                <a:ea typeface="微软雅黑" panose="020B0503020204020204" charset="-122"/>
                <a:cs typeface="Cascadia Code" panose="020B0609020000020004" pitchFamily="49" charset="0"/>
              </a:rPr>
              <a:t>O(</a:t>
            </a:r>
            <a:r>
              <a:rPr lang="en-US" altLang="zh-CN" sz="1050" b="1" dirty="0" err="1">
                <a:solidFill>
                  <a:schemeClr val="accent1"/>
                </a:solidFill>
                <a:latin typeface="Comic Sans MS" panose="030F0702030302020204" pitchFamily="66" charset="0"/>
                <a:ea typeface="微软雅黑" panose="020B0503020204020204" charset="-122"/>
                <a:cs typeface="Cascadia Code" panose="020B0609020000020004" pitchFamily="49" charset="0"/>
              </a:rPr>
              <a:t>NlogN</a:t>
            </a:r>
            <a:r>
              <a:rPr lang="en-US" altLang="zh-CN" sz="1050" b="1" dirty="0">
                <a:solidFill>
                  <a:schemeClr val="accent1"/>
                </a:solidFill>
                <a:latin typeface="Comic Sans MS" panose="030F0702030302020204" pitchFamily="66" charset="0"/>
                <a:ea typeface="微软雅黑" panose="020B0503020204020204" charset="-122"/>
                <a:cs typeface="Cascadia Code" panose="020B0609020000020004" pitchFamily="49" charset="0"/>
              </a:rPr>
              <a:t>)</a:t>
            </a:r>
          </a:p>
          <a:p>
            <a:pPr algn="ctr"/>
            <a:r>
              <a:rPr lang="zh-CN" altLang="en-US" sz="900" b="1" dirty="0">
                <a:solidFill>
                  <a:schemeClr val="tx1"/>
                </a:solidFill>
                <a:latin typeface="Comic Sans MS" panose="030F0702030302020204" pitchFamily="66" charset="0"/>
                <a:cs typeface="Cascadia Code" panose="020B0609020000020004" pitchFamily="49" charset="0"/>
              </a:rPr>
              <a:t>（</a:t>
            </a:r>
            <a:r>
              <a:rPr lang="en-US" altLang="zh-CN" sz="900" b="1" dirty="0" err="1">
                <a:solidFill>
                  <a:schemeClr val="tx1"/>
                </a:solidFill>
                <a:latin typeface="Comic Sans MS" panose="030F0702030302020204" pitchFamily="66" charset="0"/>
                <a:ea typeface="Cascadia Code" panose="020B0609020000020004" pitchFamily="49" charset="0"/>
                <a:cs typeface="Cascadia Code" panose="020B0609020000020004" pitchFamily="49" charset="0"/>
              </a:rPr>
              <a:t>NeurIPS</a:t>
            </a:r>
            <a:r>
              <a:rPr lang="en-US" altLang="zh-CN" sz="900" b="1" dirty="0">
                <a:solidFill>
                  <a:schemeClr val="tx1"/>
                </a:solidFill>
                <a:latin typeface="Comic Sans MS" panose="030F0702030302020204" pitchFamily="66" charset="0"/>
                <a:ea typeface="Cascadia Code" panose="020B0609020000020004" pitchFamily="49" charset="0"/>
                <a:cs typeface="Cascadia Code" panose="020B0609020000020004" pitchFamily="49" charset="0"/>
              </a:rPr>
              <a:t> 2021</a:t>
            </a:r>
            <a:r>
              <a:rPr lang="zh-CN" altLang="en-US" sz="900" b="1" dirty="0">
                <a:solidFill>
                  <a:schemeClr val="tx1"/>
                </a:solidFill>
                <a:latin typeface="Comic Sans MS" panose="030F0702030302020204" pitchFamily="66" charset="0"/>
                <a:cs typeface="Cascadia Code" panose="020B0609020000020004" pitchFamily="49" charset="0"/>
              </a:rPr>
              <a:t>）</a:t>
            </a:r>
          </a:p>
        </p:txBody>
      </p:sp>
      <p:sp>
        <p:nvSpPr>
          <p:cNvPr id="18" name="矩形: 圆角 17"/>
          <p:cNvSpPr/>
          <p:nvPr/>
        </p:nvSpPr>
        <p:spPr>
          <a:xfrm>
            <a:off x="441993" y="1007804"/>
            <a:ext cx="1938704" cy="86905"/>
          </a:xfrm>
          <a:prstGeom prst="roundRect">
            <a:avLst/>
          </a:prstGeom>
          <a:noFill/>
          <a:ln w="127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a:stretch>
            <a:fillRect/>
          </a:stretch>
        </p:blipFill>
        <p:spPr>
          <a:xfrm>
            <a:off x="2854929" y="1032918"/>
            <a:ext cx="1639829" cy="377420"/>
          </a:xfrm>
          <a:prstGeom prst="rect">
            <a:avLst/>
          </a:prstGeom>
        </p:spPr>
      </p:pic>
      <p:sp>
        <p:nvSpPr>
          <p:cNvPr id="3" name="矩形 2"/>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p:nvPr/>
        </p:nvSpPr>
        <p:spPr>
          <a:xfrm>
            <a:off x="79635" y="49199"/>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rPr>
              <a:t>2 Related Work</a:t>
            </a:r>
            <a:endParaRPr kumimoji="1" lang="zh-CN" altLang="en-US" sz="1410" dirty="0">
              <a:solidFill>
                <a:schemeClr val="bg1"/>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B8A66750-EC6B-ECE4-85DA-20FD9ED3E9F4}"/>
              </a:ext>
            </a:extLst>
          </p:cNvPr>
          <p:cNvPicPr>
            <a:picLocks noChangeAspect="1"/>
          </p:cNvPicPr>
          <p:nvPr/>
        </p:nvPicPr>
        <p:blipFill>
          <a:blip r:embed="rId6"/>
          <a:stretch>
            <a:fillRect/>
          </a:stretch>
        </p:blipFill>
        <p:spPr>
          <a:xfrm>
            <a:off x="45676" y="669503"/>
            <a:ext cx="2858877" cy="1116106"/>
          </a:xfrm>
          <a:prstGeom prst="rect">
            <a:avLst/>
          </a:prstGeom>
        </p:spPr>
      </p:pic>
      <p:sp>
        <p:nvSpPr>
          <p:cNvPr id="6" name="文本框 2">
            <a:extLst>
              <a:ext uri="{FF2B5EF4-FFF2-40B4-BE49-F238E27FC236}">
                <a16:creationId xmlns:a16="http://schemas.microsoft.com/office/drawing/2014/main" id="{B2DA0F2B-4803-3EDB-359C-75302EA84425}"/>
              </a:ext>
            </a:extLst>
          </p:cNvPr>
          <p:cNvSpPr txBox="1">
            <a:spLocks noChangeArrowheads="1"/>
          </p:cNvSpPr>
          <p:nvPr/>
        </p:nvSpPr>
        <p:spPr bwMode="auto">
          <a:xfrm>
            <a:off x="-37934" y="404595"/>
            <a:ext cx="4722155" cy="25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800" dirty="0">
                <a:solidFill>
                  <a:srgbClr val="0D2A7C"/>
                </a:solidFill>
              </a:rPr>
              <a:t>Models Based on Innovative Attention Mechanisms Similar to Transformers</a:t>
            </a:r>
            <a:endParaRPr lang="zh-CN" altLang="en-US" sz="800" dirty="0">
              <a:solidFill>
                <a:srgbClr val="0D2A7C"/>
              </a:solidFill>
            </a:endParaRPr>
          </a:p>
        </p:txBody>
      </p:sp>
      <p:sp>
        <p:nvSpPr>
          <p:cNvPr id="7" name="矩形 6">
            <a:extLst>
              <a:ext uri="{FF2B5EF4-FFF2-40B4-BE49-F238E27FC236}">
                <a16:creationId xmlns:a16="http://schemas.microsoft.com/office/drawing/2014/main" id="{F9C40BCB-2A13-B628-39FE-4E02673DDEAA}"/>
              </a:ext>
            </a:extLst>
          </p:cNvPr>
          <p:cNvSpPr/>
          <p:nvPr/>
        </p:nvSpPr>
        <p:spPr>
          <a:xfrm>
            <a:off x="0" y="3061162"/>
            <a:ext cx="4610100" cy="30797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ea typeface="微软雅黑" panose="020B0503020204020204" charset="-122"/>
              </a:rPr>
              <a:t>Transformer-based models primarily need to address the issue of quadratic complexity.</a:t>
            </a:r>
            <a:endParaRPr lang="zh-CN" altLang="en-US" sz="1100" dirty="0">
              <a:solidFill>
                <a:schemeClr val="tx1"/>
              </a:solidFill>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38" name="标题 1"/>
          <p:cNvSpPr txBox="1"/>
          <p:nvPr/>
        </p:nvSpPr>
        <p:spPr>
          <a:xfrm>
            <a:off x="79635" y="49199"/>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rPr>
              <a:t>2 Related Work</a:t>
            </a:r>
            <a:endParaRPr kumimoji="1" lang="zh-CN" altLang="en-US" sz="1410" dirty="0">
              <a:solidFill>
                <a:schemeClr val="bg1"/>
              </a:solidFill>
              <a:latin typeface="微软雅黑" panose="020B0503020204020204" charset="-122"/>
              <a:ea typeface="微软雅黑" panose="020B0503020204020204" charset="-122"/>
            </a:endParaRPr>
          </a:p>
        </p:txBody>
      </p:sp>
      <p:sp>
        <p:nvSpPr>
          <p:cNvPr id="49" name="矩形 48"/>
          <p:cNvSpPr/>
          <p:nvPr/>
        </p:nvSpPr>
        <p:spPr>
          <a:xfrm>
            <a:off x="2233858" y="2370810"/>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4"/>
          <a:stretch>
            <a:fillRect/>
          </a:stretch>
        </p:blipFill>
        <p:spPr>
          <a:xfrm>
            <a:off x="919948" y="1201399"/>
            <a:ext cx="2838451" cy="1613335"/>
          </a:xfrm>
          <a:prstGeom prst="rect">
            <a:avLst/>
          </a:prstGeom>
        </p:spPr>
      </p:pic>
      <p:sp>
        <p:nvSpPr>
          <p:cNvPr id="5" name="文本框 4"/>
          <p:cNvSpPr txBox="1"/>
          <p:nvPr/>
        </p:nvSpPr>
        <p:spPr>
          <a:xfrm>
            <a:off x="1192002" y="914032"/>
            <a:ext cx="1371601" cy="415498"/>
          </a:xfrm>
          <a:prstGeom prst="rect">
            <a:avLst/>
          </a:prstGeom>
          <a:noFill/>
        </p:spPr>
        <p:txBody>
          <a:bodyPr wrap="square" rtlCol="0">
            <a:spAutoFit/>
          </a:bodyPr>
          <a:lstStyle/>
          <a:p>
            <a:pPr algn="ctr"/>
            <a:r>
              <a:rPr lang="en-US" altLang="zh-CN" sz="1050" dirty="0">
                <a:solidFill>
                  <a:srgbClr val="00B0F0"/>
                </a:solidFill>
              </a:rPr>
              <a:t>Innovative</a:t>
            </a:r>
            <a:r>
              <a:rPr lang="en-US" altLang="zh-CN" sz="1050" dirty="0"/>
              <a:t> </a:t>
            </a:r>
          </a:p>
          <a:p>
            <a:pPr algn="ctr"/>
            <a:r>
              <a:rPr lang="en-US" altLang="zh-CN" sz="1050" dirty="0">
                <a:solidFill>
                  <a:srgbClr val="00B0F0"/>
                </a:solidFill>
              </a:rPr>
              <a:t>attention</a:t>
            </a:r>
            <a:endParaRPr lang="zh-CN" altLang="en-US" sz="1050" b="1" dirty="0">
              <a:solidFill>
                <a:srgbClr val="00B0F0"/>
              </a:solidFill>
              <a:latin typeface="微软雅黑" panose="020B0503020204020204" charset="-122"/>
              <a:ea typeface="微软雅黑" panose="020B0503020204020204" charset="-122"/>
              <a:cs typeface="Cascadia Code" panose="020B0609020000020004" pitchFamily="49" charset="0"/>
            </a:endParaRPr>
          </a:p>
        </p:txBody>
      </p:sp>
      <p:sp>
        <p:nvSpPr>
          <p:cNvPr id="6" name="文本框 5"/>
          <p:cNvSpPr txBox="1"/>
          <p:nvPr/>
        </p:nvSpPr>
        <p:spPr>
          <a:xfrm>
            <a:off x="2098387" y="920321"/>
            <a:ext cx="1371601" cy="415498"/>
          </a:xfrm>
          <a:prstGeom prst="rect">
            <a:avLst/>
          </a:prstGeom>
          <a:noFill/>
        </p:spPr>
        <p:txBody>
          <a:bodyPr wrap="square" rtlCol="0">
            <a:spAutoFit/>
          </a:bodyPr>
          <a:lstStyle/>
          <a:p>
            <a:pPr algn="ctr"/>
            <a:r>
              <a:rPr lang="en-US" altLang="zh-CN" sz="1050" dirty="0">
                <a:solidFill>
                  <a:srgbClr val="00B050"/>
                </a:solidFill>
              </a:rPr>
              <a:t>Frequency domain methods</a:t>
            </a:r>
            <a:endParaRPr lang="zh-CN" altLang="en-US" sz="1050" b="1" dirty="0">
              <a:solidFill>
                <a:srgbClr val="00B050"/>
              </a:solidFill>
              <a:latin typeface="微软雅黑" panose="020B0503020204020204" charset="-122"/>
              <a:ea typeface="微软雅黑" panose="020B0503020204020204" charset="-122"/>
              <a:cs typeface="Cascadia Code" panose="020B0609020000020004" pitchFamily="49" charset="0"/>
            </a:endParaRPr>
          </a:p>
        </p:txBody>
      </p:sp>
      <p:sp>
        <p:nvSpPr>
          <p:cNvPr id="7" name="文本框 6"/>
          <p:cNvSpPr txBox="1"/>
          <p:nvPr/>
        </p:nvSpPr>
        <p:spPr>
          <a:xfrm>
            <a:off x="3238645" y="892175"/>
            <a:ext cx="1371601" cy="254044"/>
          </a:xfrm>
          <a:prstGeom prst="rect">
            <a:avLst/>
          </a:prstGeom>
          <a:noFill/>
        </p:spPr>
        <p:txBody>
          <a:bodyPr wrap="square" rtlCol="0">
            <a:spAutoFit/>
          </a:bodyPr>
          <a:lstStyle/>
          <a:p>
            <a:pPr algn="ctr"/>
            <a:r>
              <a:rPr lang="en-US" altLang="zh-CN" sz="1050" dirty="0">
                <a:solidFill>
                  <a:srgbClr val="00B050"/>
                </a:solidFill>
              </a:rPr>
              <a:t>Presence of noise</a:t>
            </a:r>
            <a:endParaRPr lang="zh-CN" altLang="en-US" sz="1050" b="1" dirty="0">
              <a:solidFill>
                <a:srgbClr val="00B050"/>
              </a:solidFill>
              <a:latin typeface="微软雅黑" panose="020B0503020204020204" charset="-122"/>
              <a:ea typeface="微软雅黑" panose="020B0503020204020204" charset="-122"/>
              <a:cs typeface="Cascadia Code" panose="020B0609020000020004" pitchFamily="49" charset="0"/>
            </a:endParaRPr>
          </a:p>
        </p:txBody>
      </p:sp>
      <p:sp>
        <p:nvSpPr>
          <p:cNvPr id="8" name="文本框 7"/>
          <p:cNvSpPr txBox="1"/>
          <p:nvPr/>
        </p:nvSpPr>
        <p:spPr>
          <a:xfrm>
            <a:off x="3238499" y="1373839"/>
            <a:ext cx="1371601" cy="415498"/>
          </a:xfrm>
          <a:prstGeom prst="rect">
            <a:avLst/>
          </a:prstGeom>
          <a:noFill/>
        </p:spPr>
        <p:txBody>
          <a:bodyPr wrap="square" rtlCol="0">
            <a:spAutoFit/>
          </a:bodyPr>
          <a:lstStyle/>
          <a:p>
            <a:pPr algn="ctr"/>
            <a:r>
              <a:rPr lang="en-US" altLang="zh-CN" sz="1050" dirty="0">
                <a:solidFill>
                  <a:srgbClr val="00B050"/>
                </a:solidFill>
              </a:rPr>
              <a:t>Amplification of noise components</a:t>
            </a:r>
            <a:endParaRPr lang="zh-CN" altLang="en-US" sz="1050" b="1" dirty="0">
              <a:solidFill>
                <a:srgbClr val="00B050"/>
              </a:solidFill>
              <a:latin typeface="微软雅黑" panose="020B0503020204020204" charset="-122"/>
              <a:ea typeface="微软雅黑" panose="020B0503020204020204" charset="-122"/>
              <a:cs typeface="Cascadia Code" panose="020B0609020000020004" pitchFamily="49" charset="0"/>
            </a:endParaRPr>
          </a:p>
        </p:txBody>
      </p:sp>
      <p:sp>
        <p:nvSpPr>
          <p:cNvPr id="9" name="文本框 8"/>
          <p:cNvSpPr txBox="1"/>
          <p:nvPr/>
        </p:nvSpPr>
        <p:spPr>
          <a:xfrm>
            <a:off x="3324717" y="1964215"/>
            <a:ext cx="1371601" cy="415755"/>
          </a:xfrm>
          <a:prstGeom prst="rect">
            <a:avLst/>
          </a:prstGeom>
          <a:noFill/>
        </p:spPr>
        <p:txBody>
          <a:bodyPr wrap="square" rtlCol="0">
            <a:spAutoFit/>
          </a:bodyPr>
          <a:lstStyle/>
          <a:p>
            <a:pPr algn="ctr"/>
            <a:r>
              <a:rPr lang="en-US" altLang="zh-CN" sz="1050" dirty="0">
                <a:solidFill>
                  <a:srgbClr val="00B050"/>
                </a:solidFill>
              </a:rPr>
              <a:t>Temporal features difficult to identify</a:t>
            </a:r>
            <a:endParaRPr lang="zh-CN" altLang="en-US" sz="1050" b="1" dirty="0">
              <a:solidFill>
                <a:srgbClr val="00B050"/>
              </a:solidFill>
              <a:latin typeface="微软雅黑" panose="020B0503020204020204" charset="-122"/>
              <a:ea typeface="微软雅黑" panose="020B0503020204020204" charset="-122"/>
              <a:cs typeface="Cascadia Code" panose="020B0609020000020004" pitchFamily="49" charset="0"/>
            </a:endParaRPr>
          </a:p>
        </p:txBody>
      </p:sp>
      <p:sp>
        <p:nvSpPr>
          <p:cNvPr id="10" name="文本框 9"/>
          <p:cNvSpPr txBox="1"/>
          <p:nvPr/>
        </p:nvSpPr>
        <p:spPr>
          <a:xfrm>
            <a:off x="3248099" y="2534277"/>
            <a:ext cx="1371601" cy="415498"/>
          </a:xfrm>
          <a:prstGeom prst="rect">
            <a:avLst/>
          </a:prstGeom>
          <a:noFill/>
        </p:spPr>
        <p:txBody>
          <a:bodyPr wrap="square" rtlCol="0">
            <a:spAutoFit/>
          </a:bodyPr>
          <a:lstStyle/>
          <a:p>
            <a:pPr algn="ctr"/>
            <a:r>
              <a:rPr lang="en-US" altLang="zh-CN" sz="1050" dirty="0">
                <a:solidFill>
                  <a:srgbClr val="00B050"/>
                </a:solidFill>
              </a:rPr>
              <a:t>Affects prediction outcomes</a:t>
            </a:r>
            <a:endParaRPr lang="zh-CN" altLang="en-US" sz="1050" b="1" dirty="0">
              <a:solidFill>
                <a:srgbClr val="00B050"/>
              </a:solidFill>
              <a:latin typeface="微软雅黑" panose="020B0503020204020204" charset="-122"/>
              <a:ea typeface="微软雅黑" panose="020B0503020204020204" charset="-122"/>
              <a:cs typeface="Cascadia Code" panose="020B0609020000020004" pitchFamily="49" charset="0"/>
            </a:endParaRPr>
          </a:p>
        </p:txBody>
      </p:sp>
      <p:sp>
        <p:nvSpPr>
          <p:cNvPr id="11" name="文本框 10"/>
          <p:cNvSpPr txBox="1"/>
          <p:nvPr/>
        </p:nvSpPr>
        <p:spPr>
          <a:xfrm>
            <a:off x="19050" y="892175"/>
            <a:ext cx="1371601" cy="254044"/>
          </a:xfrm>
          <a:prstGeom prst="rect">
            <a:avLst/>
          </a:prstGeom>
          <a:noFill/>
        </p:spPr>
        <p:txBody>
          <a:bodyPr wrap="square" rtlCol="0">
            <a:spAutoFit/>
          </a:bodyPr>
          <a:lstStyle/>
          <a:p>
            <a:pPr algn="ctr"/>
            <a:r>
              <a:rPr lang="en-US" altLang="zh-CN" sz="1050" dirty="0">
                <a:solidFill>
                  <a:srgbClr val="00B0F0"/>
                </a:solidFill>
              </a:rPr>
              <a:t>Attention failure</a:t>
            </a:r>
            <a:endParaRPr lang="zh-CN" altLang="en-US" sz="1050" b="1" dirty="0">
              <a:solidFill>
                <a:srgbClr val="00B0F0"/>
              </a:solidFill>
              <a:latin typeface="微软雅黑" panose="020B0503020204020204" charset="-122"/>
              <a:ea typeface="微软雅黑" panose="020B0503020204020204" charset="-122"/>
              <a:cs typeface="Cascadia Code" panose="020B0609020000020004" pitchFamily="49" charset="0"/>
            </a:endParaRPr>
          </a:p>
        </p:txBody>
      </p:sp>
      <p:sp>
        <p:nvSpPr>
          <p:cNvPr id="13" name="文本框 12"/>
          <p:cNvSpPr txBox="1"/>
          <p:nvPr/>
        </p:nvSpPr>
        <p:spPr>
          <a:xfrm>
            <a:off x="28091" y="1377333"/>
            <a:ext cx="1371601" cy="415498"/>
          </a:xfrm>
          <a:prstGeom prst="rect">
            <a:avLst/>
          </a:prstGeom>
          <a:noFill/>
        </p:spPr>
        <p:txBody>
          <a:bodyPr wrap="square" rtlCol="0">
            <a:spAutoFit/>
          </a:bodyPr>
          <a:lstStyle/>
          <a:p>
            <a:pPr algn="ctr"/>
            <a:r>
              <a:rPr lang="en-US" altLang="zh-CN" sz="1050" dirty="0">
                <a:solidFill>
                  <a:srgbClr val="00B0F0"/>
                </a:solidFill>
              </a:rPr>
              <a:t>Attention map homogenization</a:t>
            </a:r>
            <a:endParaRPr lang="zh-CN" altLang="en-US" sz="1050" b="1" dirty="0">
              <a:solidFill>
                <a:srgbClr val="00B0F0"/>
              </a:solidFill>
              <a:latin typeface="微软雅黑" panose="020B0503020204020204" charset="-122"/>
              <a:ea typeface="微软雅黑" panose="020B0503020204020204" charset="-122"/>
              <a:cs typeface="Cascadia Code" panose="020B0609020000020004" pitchFamily="49" charset="0"/>
            </a:endParaRPr>
          </a:p>
        </p:txBody>
      </p:sp>
      <p:sp>
        <p:nvSpPr>
          <p:cNvPr id="14" name="文本框 13"/>
          <p:cNvSpPr txBox="1"/>
          <p:nvPr/>
        </p:nvSpPr>
        <p:spPr>
          <a:xfrm>
            <a:off x="28091" y="1928339"/>
            <a:ext cx="1371601" cy="577081"/>
          </a:xfrm>
          <a:prstGeom prst="rect">
            <a:avLst/>
          </a:prstGeom>
          <a:noFill/>
        </p:spPr>
        <p:txBody>
          <a:bodyPr wrap="square" rtlCol="0">
            <a:spAutoFit/>
          </a:bodyPr>
          <a:lstStyle/>
          <a:p>
            <a:pPr algn="ctr"/>
            <a:r>
              <a:rPr lang="en-US" altLang="zh-CN" sz="1050" dirty="0">
                <a:solidFill>
                  <a:srgbClr val="00B0F0"/>
                </a:solidFill>
              </a:rPr>
              <a:t>Unable to recognize variable correlations</a:t>
            </a:r>
            <a:endParaRPr lang="zh-CN" altLang="en-US" sz="1050" b="1" dirty="0">
              <a:solidFill>
                <a:srgbClr val="00B0F0"/>
              </a:solidFill>
              <a:latin typeface="微软雅黑" panose="020B0503020204020204" charset="-122"/>
              <a:ea typeface="微软雅黑" panose="020B0503020204020204" charset="-122"/>
              <a:cs typeface="Cascadia Code" panose="020B0609020000020004" pitchFamily="49" charset="0"/>
            </a:endParaRPr>
          </a:p>
        </p:txBody>
      </p:sp>
      <p:sp>
        <p:nvSpPr>
          <p:cNvPr id="15" name="文本框 14"/>
          <p:cNvSpPr txBox="1"/>
          <p:nvPr/>
        </p:nvSpPr>
        <p:spPr>
          <a:xfrm>
            <a:off x="48174" y="2654679"/>
            <a:ext cx="1371601" cy="415498"/>
          </a:xfrm>
          <a:prstGeom prst="rect">
            <a:avLst/>
          </a:prstGeom>
          <a:noFill/>
        </p:spPr>
        <p:txBody>
          <a:bodyPr wrap="square" rtlCol="0">
            <a:spAutoFit/>
          </a:bodyPr>
          <a:lstStyle/>
          <a:p>
            <a:pPr algn="ctr"/>
            <a:r>
              <a:rPr lang="en-US" altLang="zh-CN" sz="1050" dirty="0">
                <a:solidFill>
                  <a:srgbClr val="00B0F0"/>
                </a:solidFill>
              </a:rPr>
              <a:t>Affects prediction outcomes</a:t>
            </a:r>
            <a:endParaRPr lang="zh-CN" altLang="en-US" sz="1050" b="1" dirty="0">
              <a:solidFill>
                <a:srgbClr val="00B0F0"/>
              </a:solidFill>
              <a:latin typeface="微软雅黑" panose="020B0503020204020204" charset="-122"/>
              <a:ea typeface="微软雅黑" panose="020B0503020204020204" charset="-122"/>
              <a:cs typeface="Cascadia Code" panose="020B0609020000020004" pitchFamily="49" charset="0"/>
            </a:endParaRPr>
          </a:p>
        </p:txBody>
      </p:sp>
      <p:cxnSp>
        <p:nvCxnSpPr>
          <p:cNvPr id="16" name="直接箭头连接符 15"/>
          <p:cNvCxnSpPr/>
          <p:nvPr/>
        </p:nvCxnSpPr>
        <p:spPr>
          <a:xfrm flipH="1">
            <a:off x="704850" y="1114815"/>
            <a:ext cx="1" cy="33367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04850" y="1730375"/>
            <a:ext cx="0" cy="255804"/>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704850" y="2467788"/>
            <a:ext cx="0" cy="253187"/>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3933900" y="1100799"/>
            <a:ext cx="1" cy="333670"/>
          </a:xfrm>
          <a:prstGeom prst="straightConnector1">
            <a:avLst/>
          </a:prstGeom>
          <a:ln w="127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933901" y="1766541"/>
            <a:ext cx="0" cy="255804"/>
          </a:xfrm>
          <a:prstGeom prst="straightConnector1">
            <a:avLst/>
          </a:prstGeom>
          <a:ln w="127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933901" y="2344094"/>
            <a:ext cx="0" cy="253187"/>
          </a:xfrm>
          <a:prstGeom prst="straightConnector1">
            <a:avLst/>
          </a:prstGeom>
          <a:ln w="127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文本框 2"/>
          <p:cNvSpPr txBox="1">
            <a:spLocks noChangeArrowheads="1"/>
          </p:cNvSpPr>
          <p:nvPr/>
        </p:nvSpPr>
        <p:spPr bwMode="auto">
          <a:xfrm>
            <a:off x="21295" y="403163"/>
            <a:ext cx="3771958" cy="29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just">
              <a:buSzPct val="100000"/>
              <a:buFont typeface="Wingdings" panose="05000000000000000000" pitchFamily="2" charset="2"/>
              <a:buChar char="p"/>
            </a:pPr>
            <a:r>
              <a:rPr lang="en-US" altLang="zh-CN" sz="1000" dirty="0">
                <a:solidFill>
                  <a:srgbClr val="0D2A7C"/>
                </a:solidFill>
              </a:rPr>
              <a:t>Limitations of Existing Work</a:t>
            </a:r>
            <a:endParaRPr lang="zh-CN" altLang="en-US" sz="1100" dirty="0">
              <a:solidFill>
                <a:schemeClr val="accent1"/>
              </a:solidFill>
              <a:latin typeface="+mj-ea"/>
              <a:ea typeface="+mj-ea"/>
              <a:cs typeface="+mn-cs"/>
            </a:endParaRPr>
          </a:p>
        </p:txBody>
      </p:sp>
      <p:sp>
        <p:nvSpPr>
          <p:cNvPr id="24"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38" name="标题 1"/>
          <p:cNvSpPr txBox="1"/>
          <p:nvPr/>
        </p:nvSpPr>
        <p:spPr>
          <a:xfrm>
            <a:off x="79635" y="49199"/>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rPr>
              <a:t>2 Related Work</a:t>
            </a:r>
            <a:endParaRPr kumimoji="1" lang="zh-CN" altLang="en-US" sz="1410" dirty="0">
              <a:solidFill>
                <a:schemeClr val="bg1"/>
              </a:solidFill>
              <a:latin typeface="微软雅黑" panose="020B0503020204020204" charset="-122"/>
              <a:ea typeface="微软雅黑" panose="020B0503020204020204" charset="-122"/>
            </a:endParaRPr>
          </a:p>
        </p:txBody>
      </p:sp>
      <p:sp>
        <p:nvSpPr>
          <p:cNvPr id="24"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25" name="图片 24"/>
          <p:cNvPicPr>
            <a:picLocks noChangeAspect="1"/>
          </p:cNvPicPr>
          <p:nvPr/>
        </p:nvPicPr>
        <p:blipFill rotWithShape="1">
          <a:blip r:embed="rId4"/>
          <a:srcRect t="1168"/>
          <a:stretch>
            <a:fillRect/>
          </a:stretch>
        </p:blipFill>
        <p:spPr>
          <a:xfrm>
            <a:off x="456117" y="1654175"/>
            <a:ext cx="3697861" cy="1401322"/>
          </a:xfrm>
          <a:prstGeom prst="rect">
            <a:avLst/>
          </a:prstGeom>
        </p:spPr>
      </p:pic>
      <p:pic>
        <p:nvPicPr>
          <p:cNvPr id="5" name="图片 4">
            <a:extLst>
              <a:ext uri="{FF2B5EF4-FFF2-40B4-BE49-F238E27FC236}">
                <a16:creationId xmlns:a16="http://schemas.microsoft.com/office/drawing/2014/main" id="{40270FB7-7A15-3670-B203-16F384925421}"/>
              </a:ext>
            </a:extLst>
          </p:cNvPr>
          <p:cNvPicPr>
            <a:picLocks noChangeAspect="1"/>
          </p:cNvPicPr>
          <p:nvPr/>
        </p:nvPicPr>
        <p:blipFill>
          <a:blip r:embed="rId5"/>
          <a:stretch>
            <a:fillRect/>
          </a:stretch>
        </p:blipFill>
        <p:spPr>
          <a:xfrm>
            <a:off x="338134" y="717822"/>
            <a:ext cx="3933825" cy="892009"/>
          </a:xfrm>
          <a:prstGeom prst="rect">
            <a:avLst/>
          </a:prstGeom>
        </p:spPr>
      </p:pic>
      <p:sp>
        <p:nvSpPr>
          <p:cNvPr id="6" name="文本框 5">
            <a:extLst>
              <a:ext uri="{FF2B5EF4-FFF2-40B4-BE49-F238E27FC236}">
                <a16:creationId xmlns:a16="http://schemas.microsoft.com/office/drawing/2014/main" id="{F387B967-879D-A58A-C4E6-78B2128FA90A}"/>
              </a:ext>
            </a:extLst>
          </p:cNvPr>
          <p:cNvSpPr txBox="1"/>
          <p:nvPr/>
        </p:nvSpPr>
        <p:spPr>
          <a:xfrm>
            <a:off x="3544067" y="3242274"/>
            <a:ext cx="1123183" cy="169277"/>
          </a:xfrm>
          <a:prstGeom prst="rect">
            <a:avLst/>
          </a:prstGeom>
          <a:noFill/>
        </p:spPr>
        <p:txBody>
          <a:bodyPr wrap="square">
            <a:spAutoFit/>
          </a:bodyPr>
          <a:lstStyle/>
          <a:p>
            <a:r>
              <a:rPr lang="zh-CN" altLang="en-US" sz="500" dirty="0"/>
              <a:t>https://arxiv.org/abs/2310.06625</a:t>
            </a:r>
          </a:p>
        </p:txBody>
      </p:sp>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8"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3 </a:t>
            </a:r>
            <a:r>
              <a:rPr kumimoji="1" lang="en-US" altLang="zh-CN" sz="1410" dirty="0" err="1">
                <a:solidFill>
                  <a:schemeClr val="bg1"/>
                </a:solidFill>
                <a:latin typeface="微软雅黑" panose="020B0503020204020204" charset="-122"/>
                <a:ea typeface="微软雅黑" panose="020B0503020204020204" charset="-122"/>
                <a:cs typeface="微软雅黑" panose="020B0503020204020204" charset="-122"/>
              </a:rPr>
              <a:t>SDformer</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1" name="TextBox 7"/>
          <p:cNvSpPr txBox="1"/>
          <p:nvPr/>
        </p:nvSpPr>
        <p:spPr>
          <a:xfrm>
            <a:off x="2609850" y="1059572"/>
            <a:ext cx="352312" cy="1323439"/>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研究背</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景</a:t>
            </a:r>
            <a:endParaRPr lang="en-US" altLang="zh-CN" sz="2000" b="1" dirty="0">
              <a:solidFill>
                <a:schemeClr val="bg1"/>
              </a:solidFill>
              <a:latin typeface="微软雅黑" panose="020B0503020204020204" charset="-122"/>
              <a:ea typeface="微软雅黑" panose="020B0503020204020204" charset="-122"/>
            </a:endParaRPr>
          </a:p>
        </p:txBody>
      </p:sp>
      <p:pic>
        <p:nvPicPr>
          <p:cNvPr id="7" name="图片 6"/>
          <p:cNvPicPr>
            <a:picLocks noChangeAspect="1"/>
          </p:cNvPicPr>
          <p:nvPr/>
        </p:nvPicPr>
        <p:blipFill rotWithShape="1">
          <a:blip r:embed="rId3"/>
          <a:srcRect l="3284" r="33211"/>
          <a:stretch>
            <a:fillRect/>
          </a:stretch>
        </p:blipFill>
        <p:spPr>
          <a:xfrm>
            <a:off x="3067050" y="1120775"/>
            <a:ext cx="1355135" cy="653522"/>
          </a:xfrm>
          <a:prstGeom prst="rect">
            <a:avLst/>
          </a:prstGeom>
        </p:spPr>
      </p:pic>
      <p:pic>
        <p:nvPicPr>
          <p:cNvPr id="8" name="图片 7"/>
          <p:cNvPicPr>
            <a:picLocks noChangeAspect="1"/>
          </p:cNvPicPr>
          <p:nvPr/>
        </p:nvPicPr>
        <p:blipFill rotWithShape="1">
          <a:blip r:embed="rId4"/>
          <a:srcRect l="3849" t="466" r="26009" b="-994"/>
          <a:stretch/>
        </p:blipFill>
        <p:spPr>
          <a:xfrm>
            <a:off x="734353" y="2556680"/>
            <a:ext cx="1349175" cy="372423"/>
          </a:xfrm>
          <a:prstGeom prst="rect">
            <a:avLst/>
          </a:prstGeom>
        </p:spPr>
      </p:pic>
      <p:pic>
        <p:nvPicPr>
          <p:cNvPr id="9" name="图片 8"/>
          <p:cNvPicPr>
            <a:picLocks noChangeAspect="1"/>
          </p:cNvPicPr>
          <p:nvPr/>
        </p:nvPicPr>
        <p:blipFill>
          <a:blip r:embed="rId5"/>
          <a:stretch>
            <a:fillRect/>
          </a:stretch>
        </p:blipFill>
        <p:spPr>
          <a:xfrm>
            <a:off x="734353" y="2865076"/>
            <a:ext cx="1463045" cy="429161"/>
          </a:xfrm>
          <a:prstGeom prst="rect">
            <a:avLst/>
          </a:prstGeom>
        </p:spPr>
      </p:pic>
      <p:pic>
        <p:nvPicPr>
          <p:cNvPr id="10" name="图片 9"/>
          <p:cNvPicPr>
            <a:picLocks noChangeAspect="1"/>
          </p:cNvPicPr>
          <p:nvPr/>
        </p:nvPicPr>
        <p:blipFill>
          <a:blip r:embed="rId6"/>
          <a:stretch>
            <a:fillRect/>
          </a:stretch>
        </p:blipFill>
        <p:spPr>
          <a:xfrm>
            <a:off x="2669724" y="2421093"/>
            <a:ext cx="1603847" cy="301231"/>
          </a:xfrm>
          <a:prstGeom prst="rect">
            <a:avLst/>
          </a:prstGeom>
        </p:spPr>
      </p:pic>
      <p:pic>
        <p:nvPicPr>
          <p:cNvPr id="11" name="图片 10"/>
          <p:cNvPicPr>
            <a:picLocks noChangeAspect="1"/>
          </p:cNvPicPr>
          <p:nvPr/>
        </p:nvPicPr>
        <p:blipFill>
          <a:blip r:embed="rId7"/>
          <a:stretch>
            <a:fillRect/>
          </a:stretch>
        </p:blipFill>
        <p:spPr>
          <a:xfrm>
            <a:off x="2657049" y="3047459"/>
            <a:ext cx="1629199" cy="334844"/>
          </a:xfrm>
          <a:prstGeom prst="rect">
            <a:avLst/>
          </a:prstGeom>
        </p:spPr>
      </p:pic>
      <p:pic>
        <p:nvPicPr>
          <p:cNvPr id="12" name="图片 11"/>
          <p:cNvPicPr>
            <a:picLocks noChangeAspect="1"/>
          </p:cNvPicPr>
          <p:nvPr/>
        </p:nvPicPr>
        <p:blipFill rotWithShape="1">
          <a:blip r:embed="rId3"/>
          <a:srcRect l="66445" t="44257" r="6641" b="27770"/>
          <a:stretch>
            <a:fillRect/>
          </a:stretch>
        </p:blipFill>
        <p:spPr>
          <a:xfrm>
            <a:off x="4057650" y="1425575"/>
            <a:ext cx="517025" cy="164572"/>
          </a:xfrm>
          <a:prstGeom prst="rect">
            <a:avLst/>
          </a:prstGeom>
        </p:spPr>
      </p:pic>
      <p:sp>
        <p:nvSpPr>
          <p:cNvPr id="13" name="矩形: 圆角 12"/>
          <p:cNvSpPr/>
          <p:nvPr/>
        </p:nvSpPr>
        <p:spPr>
          <a:xfrm>
            <a:off x="430163" y="2409588"/>
            <a:ext cx="1888447" cy="904034"/>
          </a:xfrm>
          <a:prstGeom prst="roundRect">
            <a:avLst/>
          </a:prstGeom>
          <a:noFill/>
          <a:ln w="19050">
            <a:solidFill>
              <a:schemeClr val="accent1"/>
            </a:solidFill>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4" name="矩形: 圆角 13"/>
          <p:cNvSpPr/>
          <p:nvPr/>
        </p:nvSpPr>
        <p:spPr>
          <a:xfrm>
            <a:off x="2563763" y="2274151"/>
            <a:ext cx="1722485" cy="489984"/>
          </a:xfrm>
          <a:prstGeom prst="roundRect">
            <a:avLst/>
          </a:prstGeom>
          <a:noFill/>
          <a:ln w="19050">
            <a:solidFill>
              <a:schemeClr val="accent1"/>
            </a:solidFill>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5" name="矩形: 圆角 14"/>
          <p:cNvSpPr/>
          <p:nvPr/>
        </p:nvSpPr>
        <p:spPr>
          <a:xfrm>
            <a:off x="2563764" y="2839784"/>
            <a:ext cx="1722486" cy="566991"/>
          </a:xfrm>
          <a:prstGeom prst="roundRect">
            <a:avLst/>
          </a:prstGeom>
          <a:noFill/>
          <a:ln w="19050">
            <a:solidFill>
              <a:schemeClr val="accent1"/>
            </a:solidFill>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6" name="文本框 15"/>
          <p:cNvSpPr txBox="1"/>
          <p:nvPr/>
        </p:nvSpPr>
        <p:spPr>
          <a:xfrm>
            <a:off x="922442" y="2383165"/>
            <a:ext cx="1038088" cy="261610"/>
          </a:xfrm>
          <a:prstGeom prst="rect">
            <a:avLst/>
          </a:prstGeom>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1100" b="1" dirty="0">
                <a:solidFill>
                  <a:srgbClr val="BE1E3C"/>
                </a:solidFill>
                <a:latin typeface="微软雅黑" panose="020B0503020204020204" charset="-122"/>
                <a:ea typeface="微软雅黑" panose="020B0503020204020204" charset="-122"/>
              </a:rPr>
              <a:t>Embedding</a:t>
            </a:r>
            <a:endParaRPr lang="zh-CN" altLang="en-US" sz="1100" b="1" dirty="0">
              <a:solidFill>
                <a:srgbClr val="BE1E3C"/>
              </a:solidFill>
              <a:latin typeface="微软雅黑" panose="020B0503020204020204" charset="-122"/>
              <a:ea typeface="微软雅黑" panose="020B0503020204020204" charset="-122"/>
            </a:endParaRPr>
          </a:p>
        </p:txBody>
      </p:sp>
      <p:sp>
        <p:nvSpPr>
          <p:cNvPr id="17" name="文本框 16"/>
          <p:cNvSpPr txBox="1"/>
          <p:nvPr/>
        </p:nvSpPr>
        <p:spPr>
          <a:xfrm>
            <a:off x="3065226" y="2242423"/>
            <a:ext cx="992424" cy="261610"/>
          </a:xfrm>
          <a:prstGeom prst="rect">
            <a:avLst/>
          </a:prstGeom>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1100" b="1" dirty="0" err="1">
                <a:solidFill>
                  <a:srgbClr val="BE1E3C"/>
                </a:solidFill>
                <a:latin typeface="微软雅黑" panose="020B0503020204020204" charset="-122"/>
                <a:ea typeface="微软雅黑" panose="020B0503020204020204" charset="-122"/>
              </a:rPr>
              <a:t>LayerNorm</a:t>
            </a:r>
            <a:endParaRPr lang="zh-CN" altLang="en-US" sz="1100" b="1" dirty="0">
              <a:solidFill>
                <a:srgbClr val="BE1E3C"/>
              </a:solidFill>
              <a:latin typeface="微软雅黑" panose="020B0503020204020204" charset="-122"/>
              <a:ea typeface="微软雅黑" panose="020B0503020204020204" charset="-122"/>
            </a:endParaRPr>
          </a:p>
        </p:txBody>
      </p:sp>
      <p:sp>
        <p:nvSpPr>
          <p:cNvPr id="19" name="文本框 18"/>
          <p:cNvSpPr txBox="1"/>
          <p:nvPr/>
        </p:nvSpPr>
        <p:spPr>
          <a:xfrm>
            <a:off x="3257938" y="2841005"/>
            <a:ext cx="838200" cy="261610"/>
          </a:xfrm>
          <a:prstGeom prst="rect">
            <a:avLst/>
          </a:prstGeom>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1100" b="1" dirty="0">
                <a:solidFill>
                  <a:srgbClr val="BE1E3C"/>
                </a:solidFill>
                <a:latin typeface="微软雅黑" panose="020B0503020204020204" charset="-122"/>
                <a:ea typeface="微软雅黑" panose="020B0503020204020204" charset="-122"/>
              </a:rPr>
              <a:t>FFN</a:t>
            </a:r>
            <a:endParaRPr lang="zh-CN" altLang="en-US" sz="1100" b="1" dirty="0">
              <a:solidFill>
                <a:srgbClr val="BE1E3C"/>
              </a:solidFill>
              <a:latin typeface="微软雅黑" panose="020B0503020204020204" charset="-122"/>
              <a:ea typeface="微软雅黑" panose="020B0503020204020204" charset="-122"/>
            </a:endParaRPr>
          </a:p>
        </p:txBody>
      </p:sp>
      <p:pic>
        <p:nvPicPr>
          <p:cNvPr id="103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3F87C67C-C941-CDCC-A277-EFDB6CDF6ADD}"/>
              </a:ext>
            </a:extLst>
          </p:cNvPr>
          <p:cNvPicPr>
            <a:picLocks noChangeAspect="1"/>
          </p:cNvPicPr>
          <p:nvPr/>
        </p:nvPicPr>
        <p:blipFill rotWithShape="1">
          <a:blip r:embed="rId9"/>
          <a:srcRect l="1973" t="2694" r="4398"/>
          <a:stretch/>
        </p:blipFill>
        <p:spPr>
          <a:xfrm>
            <a:off x="0" y="531647"/>
            <a:ext cx="3075973" cy="17180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7"/>
          <p:cNvSpPr txBox="1"/>
          <p:nvPr/>
        </p:nvSpPr>
        <p:spPr>
          <a:xfrm>
            <a:off x="2609850" y="1705209"/>
            <a:ext cx="352312" cy="1323439"/>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研究背</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景</a:t>
            </a:r>
            <a:endParaRPr lang="en-US" altLang="zh-CN" sz="2000" b="1" dirty="0">
              <a:solidFill>
                <a:schemeClr val="bg1"/>
              </a:solidFill>
              <a:latin typeface="微软雅黑" panose="020B0503020204020204" charset="-122"/>
              <a:ea typeface="微软雅黑" panose="020B0503020204020204" charset="-122"/>
            </a:endParaRPr>
          </a:p>
        </p:txBody>
      </p:sp>
      <p:sp>
        <p:nvSpPr>
          <p:cNvPr id="49" name="矩形 48"/>
          <p:cNvSpPr/>
          <p:nvPr/>
        </p:nvSpPr>
        <p:spPr>
          <a:xfrm>
            <a:off x="2152650" y="2498044"/>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3"/>
          <a:stretch>
            <a:fillRect/>
          </a:stretch>
        </p:blipFill>
        <p:spPr>
          <a:xfrm>
            <a:off x="383099" y="2126636"/>
            <a:ext cx="1845751" cy="364711"/>
          </a:xfrm>
          <a:prstGeom prst="rect">
            <a:avLst/>
          </a:prstGeom>
        </p:spPr>
      </p:pic>
      <p:pic>
        <p:nvPicPr>
          <p:cNvPr id="4" name="图片 3"/>
          <p:cNvPicPr>
            <a:picLocks noChangeAspect="1"/>
          </p:cNvPicPr>
          <p:nvPr/>
        </p:nvPicPr>
        <p:blipFill>
          <a:blip r:embed="rId4"/>
          <a:stretch>
            <a:fillRect/>
          </a:stretch>
        </p:blipFill>
        <p:spPr>
          <a:xfrm>
            <a:off x="509231" y="2620908"/>
            <a:ext cx="762000" cy="200863"/>
          </a:xfrm>
          <a:prstGeom prst="rect">
            <a:avLst/>
          </a:prstGeom>
        </p:spPr>
      </p:pic>
      <p:pic>
        <p:nvPicPr>
          <p:cNvPr id="5" name="图片 4"/>
          <p:cNvPicPr>
            <a:picLocks noChangeAspect="1"/>
          </p:cNvPicPr>
          <p:nvPr/>
        </p:nvPicPr>
        <p:blipFill>
          <a:blip r:embed="rId5"/>
          <a:stretch>
            <a:fillRect/>
          </a:stretch>
        </p:blipFill>
        <p:spPr>
          <a:xfrm>
            <a:off x="509231" y="2994218"/>
            <a:ext cx="1676400" cy="316800"/>
          </a:xfrm>
          <a:prstGeom prst="rect">
            <a:avLst/>
          </a:prstGeom>
        </p:spPr>
      </p:pic>
      <p:pic>
        <p:nvPicPr>
          <p:cNvPr id="11" name="图片 10"/>
          <p:cNvPicPr>
            <a:picLocks noChangeAspect="1"/>
          </p:cNvPicPr>
          <p:nvPr/>
        </p:nvPicPr>
        <p:blipFill>
          <a:blip r:embed="rId6"/>
          <a:stretch>
            <a:fillRect/>
          </a:stretch>
        </p:blipFill>
        <p:spPr>
          <a:xfrm>
            <a:off x="2430567" y="2170267"/>
            <a:ext cx="1793183" cy="295933"/>
          </a:xfrm>
          <a:prstGeom prst="rect">
            <a:avLst/>
          </a:prstGeom>
        </p:spPr>
      </p:pic>
      <p:pic>
        <p:nvPicPr>
          <p:cNvPr id="12" name="图片 11"/>
          <p:cNvPicPr>
            <a:picLocks noChangeAspect="1"/>
          </p:cNvPicPr>
          <p:nvPr/>
        </p:nvPicPr>
        <p:blipFill rotWithShape="1">
          <a:blip r:embed="rId7"/>
          <a:srcRect t="7517"/>
          <a:stretch>
            <a:fillRect/>
          </a:stretch>
        </p:blipFill>
        <p:spPr>
          <a:xfrm>
            <a:off x="2381043" y="2408067"/>
            <a:ext cx="1905000" cy="504111"/>
          </a:xfrm>
          <a:prstGeom prst="rect">
            <a:avLst/>
          </a:prstGeom>
        </p:spPr>
      </p:pic>
      <p:pic>
        <p:nvPicPr>
          <p:cNvPr id="13" name="图片 12"/>
          <p:cNvPicPr>
            <a:picLocks noChangeAspect="1"/>
          </p:cNvPicPr>
          <p:nvPr/>
        </p:nvPicPr>
        <p:blipFill>
          <a:blip r:embed="rId8"/>
          <a:stretch>
            <a:fillRect/>
          </a:stretch>
        </p:blipFill>
        <p:spPr>
          <a:xfrm>
            <a:off x="2424471" y="2899074"/>
            <a:ext cx="1594777" cy="507701"/>
          </a:xfrm>
          <a:prstGeom prst="rect">
            <a:avLst/>
          </a:prstGeom>
        </p:spPr>
      </p:pic>
      <p:sp>
        <p:nvSpPr>
          <p:cNvPr id="14" name="文本框 13"/>
          <p:cNvSpPr txBox="1"/>
          <p:nvPr/>
        </p:nvSpPr>
        <p:spPr>
          <a:xfrm>
            <a:off x="2712884" y="1907718"/>
            <a:ext cx="1271208" cy="253916"/>
          </a:xfrm>
          <a:prstGeom prst="rect">
            <a:avLst/>
          </a:prstGeom>
        </p:spPr>
        <p:txBody>
          <a:bodyPr wrap="square" rtlCol="0">
            <a:spAutoFit/>
          </a:bodyPr>
          <a:lstStyle/>
          <a:p>
            <a:pPr algn="l" rtl="0" fontAlgn="base">
              <a:spcBef>
                <a:spcPct val="0"/>
              </a:spcBef>
              <a:spcAft>
                <a:spcPct val="0"/>
              </a:spcAft>
            </a:pPr>
            <a:r>
              <a:rPr lang="en-US" altLang="zh-CN" sz="1050" b="1" dirty="0">
                <a:solidFill>
                  <a:schemeClr val="accent1"/>
                </a:solidFill>
                <a:latin typeface="微软雅黑" panose="020B0503020204020204" charset="-122"/>
                <a:ea typeface="微软雅黑" panose="020B0503020204020204" charset="-122"/>
              </a:rPr>
              <a:t>Time Domain</a:t>
            </a:r>
            <a:endParaRPr lang="zh-CN" altLang="en-US" sz="1050" b="1" dirty="0">
              <a:solidFill>
                <a:schemeClr val="accent1"/>
              </a:solidFill>
              <a:latin typeface="微软雅黑" panose="020B0503020204020204" charset="-122"/>
              <a:ea typeface="微软雅黑" panose="020B0503020204020204" charset="-122"/>
            </a:endParaRPr>
          </a:p>
        </p:txBody>
      </p:sp>
      <p:sp>
        <p:nvSpPr>
          <p:cNvPr id="15" name="文本框 14"/>
          <p:cNvSpPr txBox="1"/>
          <p:nvPr/>
        </p:nvSpPr>
        <p:spPr>
          <a:xfrm>
            <a:off x="704851" y="1895761"/>
            <a:ext cx="1543190" cy="253916"/>
          </a:xfrm>
          <a:prstGeom prst="rect">
            <a:avLst/>
          </a:prstGeom>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1050" b="1" dirty="0">
                <a:solidFill>
                  <a:schemeClr val="accent1"/>
                </a:solidFill>
                <a:latin typeface="微软雅黑" panose="020B0503020204020204" charset="-122"/>
                <a:ea typeface="微软雅黑" panose="020B0503020204020204" charset="-122"/>
              </a:rPr>
              <a:t>Frequency Domain</a:t>
            </a:r>
            <a:endParaRPr lang="zh-CN" altLang="en-US" sz="1050" b="1" dirty="0">
              <a:solidFill>
                <a:schemeClr val="accent1"/>
              </a:solidFill>
              <a:latin typeface="微软雅黑" panose="020B0503020204020204" charset="-122"/>
              <a:ea typeface="微软雅黑" panose="020B0503020204020204" charset="-122"/>
            </a:endParaRPr>
          </a:p>
        </p:txBody>
      </p:sp>
      <p:sp>
        <p:nvSpPr>
          <p:cNvPr id="6" name="矩形 5"/>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7"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3 </a:t>
            </a:r>
            <a:r>
              <a:rPr kumimoji="1" lang="en-US" altLang="zh-CN" sz="1410" dirty="0" err="1">
                <a:solidFill>
                  <a:schemeClr val="bg1"/>
                </a:solidFill>
                <a:latin typeface="微软雅黑" panose="020B0503020204020204" charset="-122"/>
                <a:ea typeface="微软雅黑" panose="020B0503020204020204" charset="-122"/>
                <a:cs typeface="微软雅黑" panose="020B0503020204020204" charset="-122"/>
              </a:rPr>
              <a:t>SDformer</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8"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4727B936-1541-9279-3834-07628B24DDBD}"/>
              </a:ext>
            </a:extLst>
          </p:cNvPr>
          <p:cNvPicPr>
            <a:picLocks noChangeAspect="1"/>
          </p:cNvPicPr>
          <p:nvPr/>
        </p:nvPicPr>
        <p:blipFill>
          <a:blip r:embed="rId10"/>
          <a:stretch>
            <a:fillRect/>
          </a:stretch>
        </p:blipFill>
        <p:spPr>
          <a:xfrm>
            <a:off x="47623" y="663592"/>
            <a:ext cx="4514850" cy="1294996"/>
          </a:xfrm>
          <a:prstGeom prst="rect">
            <a:avLst/>
          </a:prstGeom>
        </p:spPr>
      </p:pic>
      <p:sp>
        <p:nvSpPr>
          <p:cNvPr id="19" name="文本框 2">
            <a:extLst>
              <a:ext uri="{FF2B5EF4-FFF2-40B4-BE49-F238E27FC236}">
                <a16:creationId xmlns:a16="http://schemas.microsoft.com/office/drawing/2014/main" id="{48C4E35C-EE6C-5C5D-0130-0B6755D1CE70}"/>
              </a:ext>
            </a:extLst>
          </p:cNvPr>
          <p:cNvSpPr txBox="1">
            <a:spLocks noChangeArrowheads="1"/>
          </p:cNvSpPr>
          <p:nvPr/>
        </p:nvSpPr>
        <p:spPr bwMode="auto">
          <a:xfrm>
            <a:off x="21294" y="403163"/>
            <a:ext cx="3960155"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1000" dirty="0">
                <a:solidFill>
                  <a:srgbClr val="0D2A7C"/>
                </a:solidFill>
              </a:rPr>
              <a:t>Spectral Filter Transform</a:t>
            </a:r>
            <a:endParaRPr lang="zh-CN" altLang="en-US" sz="1000" dirty="0">
              <a:solidFill>
                <a:srgbClr val="0D2A7C"/>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7"/>
          <p:cNvSpPr txBox="1"/>
          <p:nvPr/>
        </p:nvSpPr>
        <p:spPr>
          <a:xfrm>
            <a:off x="2609850" y="1501775"/>
            <a:ext cx="352312" cy="1323439"/>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研究背</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景</a:t>
            </a:r>
            <a:endParaRPr lang="en-US" altLang="zh-CN" sz="2000" b="1" dirty="0">
              <a:solidFill>
                <a:schemeClr val="bg1"/>
              </a:solidFill>
              <a:latin typeface="微软雅黑" panose="020B0503020204020204" charset="-122"/>
              <a:ea typeface="微软雅黑" panose="020B0503020204020204" charset="-122"/>
            </a:endParaRPr>
          </a:p>
        </p:txBody>
      </p:sp>
      <p:sp>
        <p:nvSpPr>
          <p:cNvPr id="49" name="矩形 48"/>
          <p:cNvSpPr/>
          <p:nvPr/>
        </p:nvSpPr>
        <p:spPr>
          <a:xfrm>
            <a:off x="2152650" y="2294610"/>
            <a:ext cx="838490" cy="162079"/>
          </a:xfrm>
          <a:prstGeom prst="rect">
            <a:avLst/>
          </a:prstGeom>
          <a:solidFill>
            <a:schemeClr val="bg1"/>
          </a:solidFill>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a:blip r:embed="rId3"/>
          <a:stretch>
            <a:fillRect/>
          </a:stretch>
        </p:blipFill>
        <p:spPr>
          <a:xfrm>
            <a:off x="1871349" y="2294789"/>
            <a:ext cx="963685" cy="179472"/>
          </a:xfrm>
          <a:prstGeom prst="rect">
            <a:avLst/>
          </a:prstGeom>
        </p:spPr>
      </p:pic>
      <p:pic>
        <p:nvPicPr>
          <p:cNvPr id="5" name="图片 4"/>
          <p:cNvPicPr>
            <a:picLocks noChangeAspect="1"/>
          </p:cNvPicPr>
          <p:nvPr/>
        </p:nvPicPr>
        <p:blipFill>
          <a:blip r:embed="rId4"/>
          <a:stretch>
            <a:fillRect/>
          </a:stretch>
        </p:blipFill>
        <p:spPr>
          <a:xfrm>
            <a:off x="2821472" y="2228054"/>
            <a:ext cx="1687839" cy="308247"/>
          </a:xfrm>
          <a:prstGeom prst="rect">
            <a:avLst/>
          </a:prstGeom>
        </p:spPr>
      </p:pic>
      <p:pic>
        <p:nvPicPr>
          <p:cNvPr id="6" name="图片 5"/>
          <p:cNvPicPr>
            <a:picLocks noChangeAspect="1"/>
          </p:cNvPicPr>
          <p:nvPr/>
        </p:nvPicPr>
        <p:blipFill>
          <a:blip r:embed="rId5"/>
          <a:stretch>
            <a:fillRect/>
          </a:stretch>
        </p:blipFill>
        <p:spPr>
          <a:xfrm>
            <a:off x="341189" y="2265316"/>
            <a:ext cx="1436360" cy="249509"/>
          </a:xfrm>
          <a:prstGeom prst="rect">
            <a:avLst/>
          </a:prstGeom>
        </p:spPr>
      </p:pic>
      <p:pic>
        <p:nvPicPr>
          <p:cNvPr id="7" name="图片 6"/>
          <p:cNvPicPr>
            <a:picLocks noChangeAspect="1"/>
          </p:cNvPicPr>
          <p:nvPr/>
        </p:nvPicPr>
        <p:blipFill>
          <a:blip r:embed="rId6"/>
          <a:stretch>
            <a:fillRect/>
          </a:stretch>
        </p:blipFill>
        <p:spPr>
          <a:xfrm>
            <a:off x="296134" y="2627814"/>
            <a:ext cx="1713247" cy="366417"/>
          </a:xfrm>
          <a:prstGeom prst="rect">
            <a:avLst/>
          </a:prstGeom>
        </p:spPr>
      </p:pic>
      <p:pic>
        <p:nvPicPr>
          <p:cNvPr id="8" name="图片 7"/>
          <p:cNvPicPr>
            <a:picLocks noChangeAspect="1"/>
          </p:cNvPicPr>
          <p:nvPr/>
        </p:nvPicPr>
        <p:blipFill>
          <a:blip r:embed="rId7"/>
          <a:stretch>
            <a:fillRect/>
          </a:stretch>
        </p:blipFill>
        <p:spPr>
          <a:xfrm>
            <a:off x="2075331" y="2730623"/>
            <a:ext cx="692219" cy="138443"/>
          </a:xfrm>
          <a:prstGeom prst="rect">
            <a:avLst/>
          </a:prstGeom>
        </p:spPr>
      </p:pic>
      <p:pic>
        <p:nvPicPr>
          <p:cNvPr id="9" name="图片 8"/>
          <p:cNvPicPr>
            <a:picLocks noChangeAspect="1"/>
          </p:cNvPicPr>
          <p:nvPr/>
        </p:nvPicPr>
        <p:blipFill>
          <a:blip r:embed="rId8"/>
          <a:stretch>
            <a:fillRect/>
          </a:stretch>
        </p:blipFill>
        <p:spPr>
          <a:xfrm>
            <a:off x="3213577" y="2616923"/>
            <a:ext cx="903627" cy="358975"/>
          </a:xfrm>
          <a:prstGeom prst="rect">
            <a:avLst/>
          </a:prstGeom>
        </p:spPr>
      </p:pic>
      <p:sp>
        <p:nvSpPr>
          <p:cNvPr id="10" name="文本框 9"/>
          <p:cNvSpPr txBox="1"/>
          <p:nvPr/>
        </p:nvSpPr>
        <p:spPr>
          <a:xfrm>
            <a:off x="2925986" y="2418605"/>
            <a:ext cx="1583325" cy="215444"/>
          </a:xfrm>
          <a:prstGeom prst="rect">
            <a:avLst/>
          </a:prstGeom>
          <a:noFill/>
        </p:spPr>
        <p:txBody>
          <a:bodyPr wrap="square" rtlCol="0">
            <a:spAutoFit/>
          </a:bodyPr>
          <a:lstStyle/>
          <a:p>
            <a:r>
              <a:rPr lang="en-US" altLang="zh-CN" sz="800" b="1" dirty="0">
                <a:solidFill>
                  <a:schemeClr val="accent1"/>
                </a:solidFill>
                <a:latin typeface="Comic Sans MS" panose="030F0702030302020204" pitchFamily="66" charset="0"/>
              </a:rPr>
              <a:t>Learnable parameters</a:t>
            </a:r>
            <a:endParaRPr lang="zh-CN" altLang="en-US" sz="800" b="1" dirty="0">
              <a:solidFill>
                <a:schemeClr val="accent1"/>
              </a:solidFill>
              <a:latin typeface="Comic Sans MS" panose="030F0702030302020204" pitchFamily="66" charset="0"/>
            </a:endParaRPr>
          </a:p>
        </p:txBody>
      </p:sp>
      <p:sp>
        <p:nvSpPr>
          <p:cNvPr id="20" name="文本框 2"/>
          <p:cNvSpPr txBox="1">
            <a:spLocks noChangeArrowheads="1"/>
          </p:cNvSpPr>
          <p:nvPr/>
        </p:nvSpPr>
        <p:spPr bwMode="auto">
          <a:xfrm>
            <a:off x="21294" y="403163"/>
            <a:ext cx="3960155" cy="29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marL="342900" indent="-342900">
              <a:lnSpc>
                <a:spcPct val="150000"/>
              </a:lnSpc>
              <a:spcBef>
                <a:spcPts val="300"/>
              </a:spcBef>
              <a:spcAft>
                <a:spcPts val="300"/>
              </a:spcAft>
              <a:buFont typeface="Wingdings" panose="05000000000000000000" charset="0"/>
              <a:buChar char=""/>
              <a:defRPr sz="1800" b="1">
                <a:solidFill>
                  <a:srgbClr val="102391"/>
                </a:solidFill>
                <a:latin typeface="微软雅黑" panose="020B0503020204020204" charset="-122"/>
                <a:ea typeface="微软雅黑" panose="020B0503020204020204" charset="-122"/>
                <a:cs typeface="微软雅黑" panose="020B0503020204020204"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pPr marL="177800" indent="-177800" algn="l">
              <a:buSzPct val="100000"/>
              <a:buFont typeface="Wingdings" panose="05000000000000000000" pitchFamily="2" charset="2"/>
              <a:buChar char="p"/>
            </a:pPr>
            <a:r>
              <a:rPr lang="en-US" altLang="zh-CN" sz="1000" dirty="0">
                <a:solidFill>
                  <a:srgbClr val="0D2A7C"/>
                </a:solidFill>
              </a:rPr>
              <a:t>Dynamic Directional Attention</a:t>
            </a:r>
            <a:endParaRPr lang="zh-CN" altLang="en-US" sz="1000" dirty="0">
              <a:solidFill>
                <a:srgbClr val="0D2A7C"/>
              </a:solidFill>
            </a:endParaRPr>
          </a:p>
        </p:txBody>
      </p:sp>
      <p:sp>
        <p:nvSpPr>
          <p:cNvPr id="11" name="矩形 10"/>
          <p:cNvSpPr/>
          <p:nvPr/>
        </p:nvSpPr>
        <p:spPr>
          <a:xfrm>
            <a:off x="0" y="-2067"/>
            <a:ext cx="4614830" cy="403163"/>
          </a:xfrm>
          <a:prstGeom prst="rect">
            <a:avLst/>
          </a:prstGeom>
          <a:solidFill>
            <a:srgbClr val="0D2A7C"/>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2" name="标题 1"/>
          <p:cNvSpPr txBox="1"/>
          <p:nvPr/>
        </p:nvSpPr>
        <p:spPr>
          <a:xfrm>
            <a:off x="79635" y="46211"/>
            <a:ext cx="4450827" cy="310541"/>
          </a:xfrm>
          <a:prstGeom prst="rect">
            <a:avLst/>
          </a:prstGeom>
        </p:spPr>
        <p:txBody>
          <a:bodyPr vert="horz" lIns="46101" tIns="23051" rIns="46101" bIns="23051" rtlCol="0" anchor="ctr">
            <a:normAutofit/>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defTabSz="461010"/>
            <a:r>
              <a:rPr kumimoji="1" lang="en-US" altLang="zh-CN" sz="1410" dirty="0">
                <a:solidFill>
                  <a:schemeClr val="bg1"/>
                </a:solidFill>
                <a:latin typeface="微软雅黑" panose="020B0503020204020204" charset="-122"/>
                <a:ea typeface="微软雅黑" panose="020B0503020204020204" charset="-122"/>
                <a:cs typeface="微软雅黑" panose="020B0503020204020204" charset="-122"/>
              </a:rPr>
              <a:t>3 </a:t>
            </a:r>
            <a:r>
              <a:rPr kumimoji="1" lang="en-US" altLang="zh-CN" sz="1410" dirty="0" err="1">
                <a:solidFill>
                  <a:schemeClr val="bg1"/>
                </a:solidFill>
                <a:latin typeface="微软雅黑" panose="020B0503020204020204" charset="-122"/>
                <a:ea typeface="微软雅黑" panose="020B0503020204020204" charset="-122"/>
                <a:cs typeface="微软雅黑" panose="020B0503020204020204" charset="-122"/>
              </a:rPr>
              <a:t>SDformer</a:t>
            </a:r>
            <a:endParaRPr kumimoji="1" lang="zh-CN" altLang="en-US" sz="141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3"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0552" y="22293"/>
            <a:ext cx="1187915" cy="36897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1918888" y="2139361"/>
            <a:ext cx="961622" cy="215444"/>
          </a:xfrm>
          <a:prstGeom prst="rect">
            <a:avLst/>
          </a:prstGeom>
          <a:noFill/>
        </p:spPr>
        <p:txBody>
          <a:bodyPr wrap="square" rtlCol="0">
            <a:spAutoFit/>
          </a:bodyPr>
          <a:lstStyle/>
          <a:p>
            <a:r>
              <a:rPr lang="en-US" altLang="zh-CN" sz="800" b="1" dirty="0">
                <a:solidFill>
                  <a:schemeClr val="accent1"/>
                </a:solidFill>
                <a:latin typeface="Comic Sans MS" panose="030F0702030302020204" pitchFamily="66" charset="0"/>
              </a:rPr>
              <a:t>Kernel Trick</a:t>
            </a:r>
            <a:endParaRPr lang="zh-CN" altLang="en-US" sz="800" b="1" dirty="0">
              <a:solidFill>
                <a:schemeClr val="accent1"/>
              </a:solidFill>
              <a:latin typeface="Comic Sans MS" panose="030F0702030302020204" pitchFamily="66" charset="0"/>
            </a:endParaRPr>
          </a:p>
        </p:txBody>
      </p:sp>
      <p:pic>
        <p:nvPicPr>
          <p:cNvPr id="16" name="图片 15">
            <a:extLst>
              <a:ext uri="{FF2B5EF4-FFF2-40B4-BE49-F238E27FC236}">
                <a16:creationId xmlns:a16="http://schemas.microsoft.com/office/drawing/2014/main" id="{2FAB022B-030B-A3A1-E4CE-87B1269990E9}"/>
              </a:ext>
            </a:extLst>
          </p:cNvPr>
          <p:cNvPicPr>
            <a:picLocks noChangeAspect="1"/>
          </p:cNvPicPr>
          <p:nvPr/>
        </p:nvPicPr>
        <p:blipFill>
          <a:blip r:embed="rId10"/>
          <a:stretch>
            <a:fillRect/>
          </a:stretch>
        </p:blipFill>
        <p:spPr>
          <a:xfrm>
            <a:off x="476250" y="667708"/>
            <a:ext cx="3595888" cy="1466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8"/>
    </mc:Choice>
    <mc:Fallback xmlns="">
      <p:transition spd="slow" advTm="3397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NiZTYxNTUyNjNjY2U4MWMyYTNjMjY3ZGIxMDMxODgifQ=="/>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36.69007874015747,&quot;left&quot;:237.79031496062993,&quot;top&quot;:82.25,&quot;width&quot;:113.1096850393700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36.69007874015747,&quot;left&quot;:237.79031496062993,&quot;top&quot;:82.25,&quot;width&quot;:113.1096850393700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36.69007874015747,&quot;left&quot;:237.79031496062993,&quot;top&quot;:82.25,&quot;width&quot;:113.1096850393700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36.69007874015747,&quot;left&quot;:237.79031496062993,&quot;top&quot;:82.25,&quot;width&quot;:113.109685039370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tandard Design">
  <a:themeElements>
    <a:clrScheme name="TUBS IfN Farben">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Standarddesign">
      <a:majorFont>
        <a:latin typeface="Arial"/>
        <a:ea typeface=""/>
        <a:cs typeface=""/>
      </a:majorFont>
      <a:minorFont>
        <a:latin typeface="Arial"/>
        <a:ea typeface=""/>
        <a:cs typeface=""/>
      </a:minorFont>
    </a:fontScheme>
    <a:fmtScheme name="Galathe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dirty="0" smtClean="0"/>
        </a:defPPr>
      </a:lstStyle>
      <a:style>
        <a:lnRef idx="2">
          <a:schemeClr val="accent5">
            <a:shade val="50000"/>
          </a:schemeClr>
        </a:lnRef>
        <a:fillRef idx="1">
          <a:schemeClr val="accent5"/>
        </a:fillRef>
        <a:effectRef idx="0">
          <a:schemeClr val="accent5"/>
        </a:effectRef>
        <a:fontRef idx="minor">
          <a:schemeClr val="lt1"/>
        </a:fontRef>
      </a:style>
    </a:spDef>
    <a:lnDef>
      <a:spPr>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sz="2000" b="0" dirty="0" smtClean="0"/>
        </a:defPPr>
      </a:lstStyle>
    </a:txDef>
  </a:objectDefaults>
  <a:extraClrSchemeLst>
    <a:extraClrScheme>
      <a:clrScheme name="TUBS IfN Farben">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TotalTime>
  <Words>2292</Words>
  <Application>Microsoft Office PowerPoint</Application>
  <PresentationFormat>自定义</PresentationFormat>
  <Paragraphs>135</Paragraphs>
  <Slides>19</Slides>
  <Notes>19</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19</vt:i4>
      </vt:variant>
    </vt:vector>
  </HeadingPairs>
  <TitlesOfParts>
    <vt:vector size="32" baseType="lpstr">
      <vt:lpstr>.HelveticaNeueDeskInterface-Regular</vt:lpstr>
      <vt:lpstr>LM Sans 12</vt:lpstr>
      <vt:lpstr>LM Sans 8</vt:lpstr>
      <vt:lpstr>PingFang SC</vt:lpstr>
      <vt:lpstr>等线</vt:lpstr>
      <vt:lpstr>微软雅黑</vt:lpstr>
      <vt:lpstr>Arial</vt:lpstr>
      <vt:lpstr>Calibri</vt:lpstr>
      <vt:lpstr>Comic Sans MS</vt:lpstr>
      <vt:lpstr>Times New Roman</vt:lpstr>
      <vt:lpstr>Wingdings</vt:lpstr>
      <vt:lpstr>Office Theme</vt:lpstr>
      <vt:lpstr>1_Standard Design</vt:lpstr>
      <vt:lpstr>SDformer: Transformer with Spectral Filter and Dynamic Attention for Multivariate Time Series Long-term Forecasting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毕业设计答辩</dc:title>
  <dc:creator>周子渔</dc:creator>
  <cp:lastModifiedBy>zhouziyu</cp:lastModifiedBy>
  <cp:revision>180</cp:revision>
  <dcterms:created xsi:type="dcterms:W3CDTF">2024-01-04T01:57:00Z</dcterms:created>
  <dcterms:modified xsi:type="dcterms:W3CDTF">2024-07-16T07:02:29Z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2024-01-05T00:00:00Z</vt:filetime>
  </property>
  <property fmtid="{D5CDD505-2E9C-101B-9397-08002B2CF9AE}" pid="3" name="Creator">
    <vt:lpwstr>LaTeX with Beamer class</vt:lpwstr>
  </property>
  <property fmtid="{D5CDD505-2E9C-101B-9397-08002B2CF9AE}" pid="4" name="LastSaved">
    <vt:filetime>2024-01-06T00:00:00Z</vt:filetime>
  </property>
  <property fmtid="{D5CDD505-2E9C-101B-9397-08002B2CF9AE}" pid="5" name="Producer">
    <vt:lpwstr>3-Heights(TM) PDF Security Shell 4.8.25.2 (http://www.pdf-tools.com)</vt:lpwstr>
  </property>
  <property fmtid="{D5CDD505-2E9C-101B-9397-08002B2CF9AE}" pid="6" name="ICV">
    <vt:lpwstr>F75E528734874E1A9280F740D4A47368_12</vt:lpwstr>
  </property>
  <property fmtid="{D5CDD505-2E9C-101B-9397-08002B2CF9AE}" pid="7" name="KSOProductBuildVer">
    <vt:lpwstr>2052-12.1.0.16929</vt:lpwstr>
  </property>
</Properties>
</file>